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8"/>
  </p:notesMasterIdLst>
  <p:sldIdLst>
    <p:sldId id="266" r:id="rId3"/>
    <p:sldId id="462" r:id="rId4"/>
    <p:sldId id="463" r:id="rId5"/>
    <p:sldId id="464" r:id="rId6"/>
    <p:sldId id="465" r:id="rId7"/>
    <p:sldId id="467" r:id="rId8"/>
    <p:sldId id="265" r:id="rId9"/>
    <p:sldId id="386" r:id="rId10"/>
    <p:sldId id="419" r:id="rId11"/>
    <p:sldId id="417" r:id="rId12"/>
    <p:sldId id="420" r:id="rId13"/>
    <p:sldId id="423" r:id="rId14"/>
    <p:sldId id="425" r:id="rId15"/>
    <p:sldId id="478" r:id="rId16"/>
    <p:sldId id="484" r:id="rId17"/>
    <p:sldId id="486" r:id="rId18"/>
    <p:sldId id="487" r:id="rId19"/>
    <p:sldId id="378" r:id="rId20"/>
    <p:sldId id="438" r:id="rId21"/>
    <p:sldId id="441" r:id="rId22"/>
    <p:sldId id="443" r:id="rId23"/>
    <p:sldId id="450" r:id="rId24"/>
    <p:sldId id="451" r:id="rId25"/>
    <p:sldId id="453" r:id="rId26"/>
    <p:sldId id="492" r:id="rId27"/>
  </p:sldIdLst>
  <p:sldSz cx="9144000" cy="6858000" type="screen4x3"/>
  <p:notesSz cx="6797675" cy="9928225"/>
  <p:custDataLst>
    <p:tags r:id="rId2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0" autoAdjust="0"/>
    <p:restoredTop sz="88593" autoAdjust="0"/>
  </p:normalViewPr>
  <p:slideViewPr>
    <p:cSldViewPr snapToGrid="0">
      <p:cViewPr varScale="1">
        <p:scale>
          <a:sx n="95" d="100"/>
          <a:sy n="95" d="100"/>
        </p:scale>
        <p:origin x="-324" y="-10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411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2"/>
            <a:ext cx="2945659" cy="496411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8" tIns="45714" rIns="91428" bIns="4571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9"/>
            <a:ext cx="5438140" cy="446770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30093"/>
            <a:ext cx="2945659" cy="496411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3"/>
            <a:ext cx="2945659" cy="496411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0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9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16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93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151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7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44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2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2018-09-09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02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C </a:t>
            </a: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프로그래밍 첫걸음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4" name="제목 7"/>
          <p:cNvSpPr txBox="1">
            <a:spLocks/>
          </p:cNvSpPr>
          <p:nvPr/>
        </p:nvSpPr>
        <p:spPr>
          <a:xfrm>
            <a:off x="4582792" y="1679431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01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 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04,05,06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절 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49" y="990600"/>
            <a:ext cx="4258344" cy="5752433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링커의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0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761" y="954211"/>
            <a:ext cx="4187553" cy="5970123"/>
          </a:xfrm>
        </p:spPr>
        <p:txBody>
          <a:bodyPr>
            <a:normAutofit/>
          </a:bodyPr>
          <a:lstStyle/>
          <a:p>
            <a:r>
              <a:rPr lang="ko-KR" altLang="en-US" dirty="0"/>
              <a:t>오류 또는 에러</a:t>
            </a:r>
            <a:r>
              <a:rPr lang="en-US" altLang="ko-KR" dirty="0"/>
              <a:t>(error)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개발 과정에서 </a:t>
            </a:r>
            <a:r>
              <a:rPr lang="ko-KR" altLang="en-US" dirty="0" smtClean="0"/>
              <a:t>나타나는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발생시점에 따른 분류</a:t>
            </a:r>
            <a:endParaRPr lang="en-US" altLang="ko-KR" dirty="0" smtClean="0"/>
          </a:p>
          <a:p>
            <a:pPr lvl="2"/>
            <a:r>
              <a:rPr lang="ko-KR" altLang="en-US" dirty="0"/>
              <a:t>컴파일 오류</a:t>
            </a:r>
            <a:endParaRPr lang="en-US" altLang="ko-KR" dirty="0"/>
          </a:p>
          <a:p>
            <a:pPr lvl="3"/>
            <a:r>
              <a:rPr lang="ko-KR" altLang="en-US" dirty="0" smtClean="0"/>
              <a:t>오류 </a:t>
            </a:r>
            <a:r>
              <a:rPr lang="ko-KR" altLang="en-US" dirty="0"/>
              <a:t>수정하기가 비교적 쉬움</a:t>
            </a:r>
            <a:endParaRPr lang="en-US" altLang="ko-KR" dirty="0"/>
          </a:p>
          <a:p>
            <a:pPr lvl="2"/>
            <a:r>
              <a:rPr lang="ko-KR" altLang="en-US" dirty="0"/>
              <a:t>링크 오류</a:t>
            </a:r>
            <a:endParaRPr lang="en-US" altLang="ko-KR" dirty="0"/>
          </a:p>
          <a:p>
            <a:pPr lvl="3"/>
            <a:r>
              <a:rPr lang="ko-KR" altLang="en-US" dirty="0" smtClean="0"/>
              <a:t>주로 </a:t>
            </a:r>
            <a:r>
              <a:rPr lang="ko-KR" altLang="en-US" dirty="0"/>
              <a:t>함수 이름을 잘못 기술하여 발생</a:t>
            </a:r>
            <a:endParaRPr lang="en-US" altLang="ko-KR" dirty="0"/>
          </a:p>
          <a:p>
            <a:pPr lvl="2"/>
            <a:r>
              <a:rPr lang="ko-KR" altLang="en-US" dirty="0"/>
              <a:t>실행 오류</a:t>
            </a:r>
            <a:endParaRPr lang="en-US" altLang="ko-KR" dirty="0"/>
          </a:p>
          <a:p>
            <a:pPr lvl="3"/>
            <a:r>
              <a:rPr lang="ko-KR" altLang="en-US" dirty="0"/>
              <a:t>실행하면서 오류가 발생해 실행이 중지되는 경우</a:t>
            </a:r>
            <a:endParaRPr lang="en-US" altLang="ko-KR" dirty="0"/>
          </a:p>
          <a:p>
            <a:pPr lvl="1"/>
            <a:r>
              <a:rPr lang="ko-KR" altLang="en-US" dirty="0" smtClean="0"/>
              <a:t>오류의 </a:t>
            </a:r>
            <a:r>
              <a:rPr lang="ko-KR" altLang="en-US" dirty="0"/>
              <a:t>원인과 성격에 </a:t>
            </a:r>
            <a:r>
              <a:rPr lang="ko-KR" altLang="en-US" dirty="0" smtClean="0"/>
              <a:t>따른 분류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문법 </a:t>
            </a:r>
            <a:r>
              <a:rPr lang="ko-KR" altLang="en-US" dirty="0"/>
              <a:t>오류</a:t>
            </a:r>
            <a:r>
              <a:rPr lang="en-US" altLang="ko-KR" dirty="0"/>
              <a:t>(syntax error)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프로그래밍 </a:t>
            </a:r>
            <a:r>
              <a:rPr lang="ko-KR" altLang="en-US" dirty="0"/>
              <a:t>언어 </a:t>
            </a:r>
            <a:r>
              <a:rPr lang="ko-KR" altLang="en-US" dirty="0" smtClean="0"/>
              <a:t>문법을 </a:t>
            </a:r>
            <a:r>
              <a:rPr lang="ko-KR" altLang="en-US" dirty="0"/>
              <a:t>잘못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/>
              <a:t>논리 오류</a:t>
            </a:r>
            <a:r>
              <a:rPr lang="en-US" altLang="ko-KR" dirty="0"/>
              <a:t>(logic error)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내부 </a:t>
            </a:r>
            <a:r>
              <a:rPr lang="ko-KR" altLang="en-US" dirty="0"/>
              <a:t>알고리즘이 잘못되거나 원하는 결과가 나오지 않은 등의 </a:t>
            </a:r>
            <a:r>
              <a:rPr lang="ko-KR" altLang="en-US" dirty="0" smtClean="0"/>
              <a:t>오류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오류와 디버깅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383314" y="893252"/>
            <a:ext cx="4635458" cy="261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디버깅</a:t>
            </a:r>
            <a:r>
              <a:rPr lang="en-US" altLang="ko-KR" dirty="0"/>
              <a:t>(debugging)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개발 과정에서 발생하는 </a:t>
            </a:r>
            <a:r>
              <a:rPr lang="ko-KR" altLang="en-US" dirty="0" smtClean="0"/>
              <a:t>오류를 </a:t>
            </a:r>
            <a:r>
              <a:rPr lang="ko-KR" altLang="en-US" dirty="0"/>
              <a:t>찾아 소스를 수정하여 다시 컴파일</a:t>
            </a:r>
            <a:r>
              <a:rPr lang="en-US" altLang="ko-KR" dirty="0"/>
              <a:t>, </a:t>
            </a:r>
            <a:r>
              <a:rPr lang="ko-KR" altLang="en-US" dirty="0"/>
              <a:t>링크</a:t>
            </a:r>
            <a:r>
              <a:rPr lang="en-US" altLang="ko-KR" dirty="0"/>
              <a:t>, </a:t>
            </a:r>
            <a:r>
              <a:rPr lang="ko-KR" altLang="en-US" dirty="0"/>
              <a:t>실행하는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r>
              <a:rPr lang="ko-KR" altLang="en-US" dirty="0" err="1" smtClean="0"/>
              <a:t>디버거</a:t>
            </a:r>
            <a:r>
              <a:rPr lang="en-US" altLang="ko-KR" dirty="0"/>
              <a:t>(debugger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디버깅을 도와주는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벌레라는 </a:t>
            </a:r>
            <a:r>
              <a:rPr lang="ko-KR" altLang="en-US" dirty="0"/>
              <a:t>단어의 버그</a:t>
            </a:r>
            <a:r>
              <a:rPr lang="en-US" altLang="ko-KR" dirty="0"/>
              <a:t>(bug)</a:t>
            </a:r>
            <a:r>
              <a:rPr lang="ko-KR" altLang="en-US" dirty="0" smtClean="0"/>
              <a:t>란 바로 오류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846" y="3337289"/>
            <a:ext cx="4465754" cy="31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6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통합개발환경</a:t>
            </a:r>
            <a:r>
              <a:rPr lang="en-US" altLang="ko-KR" dirty="0" smtClean="0"/>
              <a:t>, IDE(Integrated Development Environment)</a:t>
            </a:r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개발에 필요한 편집기</a:t>
            </a:r>
            <a:r>
              <a:rPr lang="en-US" altLang="ko-KR" dirty="0"/>
              <a:t>(editor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컴파일러</a:t>
            </a:r>
            <a:r>
              <a:rPr lang="en-US" altLang="ko-KR" dirty="0"/>
              <a:t>(compiler), </a:t>
            </a:r>
            <a:r>
              <a:rPr lang="ko-KR" altLang="en-US" dirty="0" err="1"/>
              <a:t>링커</a:t>
            </a:r>
            <a:r>
              <a:rPr lang="en-US" altLang="ko-KR" dirty="0"/>
              <a:t>(linker), </a:t>
            </a:r>
            <a:r>
              <a:rPr lang="ko-KR" altLang="en-US" dirty="0" err="1"/>
              <a:t>디버거</a:t>
            </a:r>
            <a:r>
              <a:rPr lang="en-US" altLang="ko-KR" dirty="0"/>
              <a:t>(debugger) </a:t>
            </a:r>
            <a:r>
              <a:rPr lang="ko-KR" altLang="en-US" dirty="0"/>
              <a:t>등을 통합하여 편리하고 </a:t>
            </a:r>
            <a:r>
              <a:rPr lang="ko-KR" altLang="en-US" dirty="0" smtClean="0"/>
              <a:t>효율적으로 제공하는 개발환경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개발도구와 통합개발환경 </a:t>
            </a:r>
            <a:r>
              <a:rPr lang="en-US" altLang="ko-KR" dirty="0"/>
              <a:t>IDE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08" y="2181609"/>
            <a:ext cx="5864352" cy="30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536" y="990788"/>
            <a:ext cx="5268284" cy="529948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마이크로소프트</a:t>
            </a:r>
            <a:r>
              <a:rPr lang="en-US" altLang="ko-KR" dirty="0"/>
              <a:t>(MS) </a:t>
            </a:r>
            <a:r>
              <a:rPr lang="ko-KR" altLang="en-US" dirty="0"/>
              <a:t>사의 </a:t>
            </a:r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ko-KR" altLang="en-US" dirty="0" smtClean="0"/>
              <a:t>스튜디오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프로그래밍 언어와 환경을 지원하는 </a:t>
            </a:r>
            <a:r>
              <a:rPr lang="ko-KR" altLang="en-US" dirty="0" smtClean="0"/>
              <a:t>통합개발환경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</a:t>
            </a:r>
            <a:r>
              <a:rPr lang="ko-KR" altLang="en-US" dirty="0"/>
              <a:t>언어 </a:t>
            </a:r>
            <a:r>
              <a:rPr lang="en-US" altLang="ko-KR" dirty="0"/>
              <a:t>C/C++ </a:t>
            </a:r>
            <a:r>
              <a:rPr lang="ko-KR" altLang="en-US" dirty="0"/>
              <a:t>뿐만 아니라 </a:t>
            </a:r>
            <a:r>
              <a:rPr lang="en-US" altLang="ko-KR" dirty="0"/>
              <a:t>C#, JavaScript, Python, </a:t>
            </a:r>
            <a:r>
              <a:rPr lang="en-US" altLang="ko-KR" dirty="0" smtClean="0"/>
              <a:t>Visual Basic </a:t>
            </a:r>
            <a:r>
              <a:rPr lang="ko-KR" altLang="en-US" dirty="0" smtClean="0"/>
              <a:t>등 </a:t>
            </a:r>
            <a:r>
              <a:rPr lang="ko-KR" altLang="en-US" dirty="0"/>
              <a:t>여러 프로그램 언어를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 </a:t>
            </a:r>
            <a:r>
              <a:rPr lang="ko-KR" altLang="en-US" dirty="0"/>
              <a:t>프로그램 및 </a:t>
            </a:r>
            <a:r>
              <a:rPr lang="ko-KR" altLang="en-US" dirty="0" err="1"/>
              <a:t>앱을</a:t>
            </a:r>
            <a:r>
              <a:rPr lang="ko-KR" altLang="en-US" dirty="0"/>
              <a:t> 개발할 수 있는 다중 </a:t>
            </a:r>
            <a:r>
              <a:rPr lang="ko-KR" altLang="en-US" dirty="0" smtClean="0"/>
              <a:t>플랫폼 개발 도구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프로페셔널</a:t>
            </a:r>
            <a:r>
              <a:rPr lang="en-US" altLang="ko-KR" dirty="0"/>
              <a:t>(professional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엔터프라이즈</a:t>
            </a:r>
            <a:r>
              <a:rPr lang="en-US" altLang="ko-KR" dirty="0"/>
              <a:t>(enterprise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무료버전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</a:t>
            </a:r>
            <a:r>
              <a:rPr lang="ko-KR" altLang="en-US" dirty="0" smtClean="0"/>
              <a:t>커뮤니티</a:t>
            </a:r>
            <a:r>
              <a:rPr lang="en-US" altLang="ko-KR" dirty="0" smtClean="0"/>
              <a:t>(</a:t>
            </a:r>
            <a:r>
              <a:rPr lang="en-US" altLang="ko-KR" dirty="0"/>
              <a:t>community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C/C++ </a:t>
            </a:r>
            <a:r>
              <a:rPr lang="ko-KR" altLang="en-US" dirty="0"/>
              <a:t>개발자용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이 주도하는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ko-KR" altLang="en-US" dirty="0"/>
              <a:t>컨소시엄이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부분에 대해 </a:t>
            </a:r>
            <a:r>
              <a:rPr lang="ko-KR" altLang="en-US" dirty="0" smtClean="0"/>
              <a:t>개방형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PDE(Plug-in </a:t>
            </a:r>
            <a:r>
              <a:rPr lang="en-US" altLang="ko-KR" dirty="0"/>
              <a:t>Development Environment) </a:t>
            </a:r>
            <a:r>
              <a:rPr lang="ko-KR" altLang="en-US" dirty="0"/>
              <a:t>환경을 지원하여 확장 가능한 </a:t>
            </a:r>
            <a:r>
              <a:rPr lang="ko-KR" altLang="en-US" dirty="0" smtClean="0"/>
              <a:t>통합개발환경</a:t>
            </a:r>
            <a:endParaRPr lang="en-US" altLang="ko-KR" dirty="0" smtClean="0"/>
          </a:p>
          <a:p>
            <a:pPr lvl="1"/>
            <a:r>
              <a:rPr lang="en-US" altLang="ko-KR" dirty="0"/>
              <a:t>C/C++ </a:t>
            </a:r>
            <a:r>
              <a:rPr lang="ko-KR" altLang="en-US" dirty="0"/>
              <a:t>개발자용 </a:t>
            </a:r>
            <a:r>
              <a:rPr lang="en-US" altLang="ko-KR" dirty="0"/>
              <a:t>IDE(Eclipse IDE for C/C++ Developers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대표적인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통합개발환경</a:t>
            </a:r>
            <a:r>
              <a:rPr lang="en-US" altLang="ko-KR" dirty="0" smtClean="0"/>
              <a:t>(IDE)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881" y="4143128"/>
            <a:ext cx="3435882" cy="20257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881" y="1114762"/>
            <a:ext cx="3288548" cy="25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8802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  <a:r>
              <a:rPr lang="ko-KR" altLang="en-US" sz="32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비주얼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스튜디오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설치와</a:t>
            </a:r>
            <a:endParaRPr lang="en-US" altLang="ko-KR" sz="32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      C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프로그램의 첫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개발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솔루션과 프로젝트 이해</a:t>
            </a:r>
            <a:endParaRPr lang="ko-KR" altLang="en-US" dirty="0"/>
          </a:p>
        </p:txBody>
      </p:sp>
      <p:sp>
        <p:nvSpPr>
          <p:cNvPr id="5" name="AutoShape 177" descr="6"/>
          <p:cNvSpPr>
            <a:spLocks noChangeArrowheads="1"/>
          </p:cNvSpPr>
          <p:nvPr/>
        </p:nvSpPr>
        <p:spPr bwMode="auto">
          <a:xfrm>
            <a:off x="102929" y="984149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6" name="Group 148"/>
          <p:cNvGrpSpPr>
            <a:grpSpLocks/>
          </p:cNvGrpSpPr>
          <p:nvPr/>
        </p:nvGrpSpPr>
        <p:grpSpPr bwMode="auto">
          <a:xfrm>
            <a:off x="2775097" y="880411"/>
            <a:ext cx="3471633" cy="301625"/>
            <a:chOff x="1439" y="3891"/>
            <a:chExt cx="1540" cy="136"/>
          </a:xfrm>
          <a:solidFill>
            <a:srgbClr val="0066CC"/>
          </a:solidFill>
        </p:grpSpPr>
        <p:sp>
          <p:nvSpPr>
            <p:cNvPr id="7" name="AutoShape 149"/>
            <p:cNvSpPr>
              <a:spLocks noChangeArrowheads="1"/>
            </p:cNvSpPr>
            <p:nvPr/>
          </p:nvSpPr>
          <p:spPr bwMode="auto">
            <a:xfrm rot="10800000">
              <a:off x="1439" y="3891"/>
              <a:ext cx="1540" cy="47"/>
            </a:xfrm>
            <a:custGeom>
              <a:avLst/>
              <a:gdLst>
                <a:gd name="T0" fmla="*/ 109 w 21600"/>
                <a:gd name="T1" fmla="*/ 0 h 21600"/>
                <a:gd name="T2" fmla="*/ 55 w 21600"/>
                <a:gd name="T3" fmla="*/ 0 h 21600"/>
                <a:gd name="T4" fmla="*/ 1 w 21600"/>
                <a:gd name="T5" fmla="*/ 0 h 21600"/>
                <a:gd name="T6" fmla="*/ 5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06 w 21600"/>
                <a:gd name="T13" fmla="*/ 1838 h 21600"/>
                <a:gd name="T14" fmla="*/ 19594 w 21600"/>
                <a:gd name="T15" fmla="*/ 19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6" y="21600"/>
                  </a:lnTo>
                  <a:lnTo>
                    <a:pt x="21184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/>
            <a:p>
              <a:pPr algn="ctr"/>
              <a:endParaRPr lang="ko-KR" altLang="ko-KR" sz="12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" name="AutoShape 150"/>
            <p:cNvSpPr>
              <a:spLocks noChangeArrowheads="1"/>
            </p:cNvSpPr>
            <p:nvPr/>
          </p:nvSpPr>
          <p:spPr bwMode="auto">
            <a:xfrm>
              <a:off x="1466" y="3891"/>
              <a:ext cx="1477" cy="136"/>
            </a:xfrm>
            <a:custGeom>
              <a:avLst/>
              <a:gdLst>
                <a:gd name="T0" fmla="*/ 98 w 21600"/>
                <a:gd name="T1" fmla="*/ 0 h 21600"/>
                <a:gd name="T2" fmla="*/ 51 w 21600"/>
                <a:gd name="T3" fmla="*/ 1 h 21600"/>
                <a:gd name="T4" fmla="*/ 3 w 21600"/>
                <a:gd name="T5" fmla="*/ 0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13 w 21600"/>
                <a:gd name="T13" fmla="*/ 2382 h 21600"/>
                <a:gd name="T14" fmla="*/ 19187 w 21600"/>
                <a:gd name="T15" fmla="*/ 192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14" y="21600"/>
                  </a:lnTo>
                  <a:lnTo>
                    <a:pt x="2038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여러 프로젝트가 모인 솔루션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188" y="1921946"/>
            <a:ext cx="2954804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단원을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솔루션으로 만들고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각각의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예제를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프로젝트로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생성하여 관리하면 매우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편리</a:t>
            </a:r>
            <a:endParaRPr lang="ko-KR" altLang="en-US" sz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92472" y="1473582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81411" y="1294776"/>
            <a:ext cx="2303293" cy="797160"/>
            <a:chOff x="5169020" y="1700804"/>
            <a:chExt cx="1863681" cy="921598"/>
          </a:xfrm>
        </p:grpSpPr>
        <p:pic>
          <p:nvPicPr>
            <p:cNvPr id="12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5566669" y="1976942"/>
              <a:ext cx="1247366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단원의 예제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257208" y="3832584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40" y="1335279"/>
            <a:ext cx="4887488" cy="229502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6" y="3112364"/>
            <a:ext cx="4012806" cy="32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문자열 </a:t>
            </a:r>
            <a:r>
              <a:rPr lang="ko-KR" altLang="en-US" dirty="0"/>
              <a:t>“첫 </a:t>
            </a:r>
            <a:r>
              <a:rPr lang="en-US" altLang="ko-KR" dirty="0"/>
              <a:t>C </a:t>
            </a:r>
            <a:r>
              <a:rPr lang="ko-KR" altLang="en-US" dirty="0"/>
              <a:t>프로그램</a:t>
            </a:r>
            <a:r>
              <a:rPr lang="en-US" altLang="ko-KR" dirty="0"/>
              <a:t>!”</a:t>
            </a:r>
            <a:r>
              <a:rPr lang="ko-KR" altLang="en-US" dirty="0"/>
              <a:t>이 콘솔 창에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소스는 </a:t>
            </a:r>
            <a:r>
              <a:rPr lang="ko-KR" altLang="en-US" dirty="0"/>
              <a:t>영문자의 대소문자를 </a:t>
            </a:r>
            <a:r>
              <a:rPr lang="ko-KR" altLang="en-US" dirty="0" smtClean="0"/>
              <a:t>구별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#, </a:t>
            </a:r>
            <a:r>
              <a:rPr lang="en-US" altLang="ko-KR" dirty="0"/>
              <a:t>&lt;, &gt;, (, ), ;, {, }</a:t>
            </a:r>
            <a:r>
              <a:rPr lang="ko-KR" altLang="en-US" dirty="0"/>
              <a:t>와 같은 특별한 의미의 여러 문자들로 구성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첫 예제 소스 간략한 이해와 작성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33" y="2055155"/>
            <a:ext cx="6030786" cy="45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7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571053" cy="233679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main()</a:t>
            </a:r>
          </a:p>
          <a:p>
            <a:pPr lvl="1"/>
            <a:r>
              <a:rPr lang="ko-KR" altLang="en-US" dirty="0" smtClean="0"/>
              <a:t>대소문자로 </a:t>
            </a:r>
            <a:r>
              <a:rPr lang="ko-KR" altLang="en-US" dirty="0"/>
              <a:t>구분하여 기술하고 중간에 공백이 들어갈 수 </a:t>
            </a:r>
            <a:r>
              <a:rPr lang="ko-KR" altLang="en-US" dirty="0" smtClean="0"/>
              <a:t>없으며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소괄호 </a:t>
            </a:r>
            <a:r>
              <a:rPr lang="en-US" altLang="ko-KR" dirty="0"/>
              <a:t>( )</a:t>
            </a:r>
            <a:r>
              <a:rPr lang="ko-KR" altLang="en-US" dirty="0"/>
              <a:t>와 중괄호 </a:t>
            </a:r>
            <a:r>
              <a:rPr lang="en-US" altLang="ko-KR" dirty="0"/>
              <a:t>{ }</a:t>
            </a:r>
            <a:r>
              <a:rPr lang="ko-KR" altLang="en-US" dirty="0"/>
              <a:t>는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적당한 </a:t>
            </a:r>
            <a:r>
              <a:rPr lang="ko-KR" altLang="en-US" dirty="0"/>
              <a:t>공백과 빈 줄은 소스의 이해력을 높이기 위해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/>
              <a:t>소스 </a:t>
            </a:r>
            <a:r>
              <a:rPr lang="ko-KR" altLang="en-US" dirty="0" smtClean="0"/>
              <a:t>편집 시 </a:t>
            </a:r>
            <a:r>
              <a:rPr lang="ko-KR" altLang="en-US" dirty="0"/>
              <a:t>입력되는 단어와 주의해야 할 </a:t>
            </a:r>
            <a:r>
              <a:rPr lang="ko-KR" altLang="en-US" dirty="0" smtClean="0"/>
              <a:t>문자</a:t>
            </a:r>
            <a:endParaRPr lang="en-US" altLang="ko-KR" dirty="0" smtClean="0"/>
          </a:p>
          <a:p>
            <a:pPr lvl="2"/>
            <a:r>
              <a:rPr lang="en-US" altLang="ko-KR" dirty="0"/>
              <a:t>include, </a:t>
            </a:r>
            <a:r>
              <a:rPr lang="en-US" altLang="ko-KR" dirty="0" err="1"/>
              <a:t>stdio.h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, main, puts, return</a:t>
            </a:r>
          </a:p>
          <a:p>
            <a:pPr lvl="2"/>
            <a:r>
              <a:rPr lang="en-US" altLang="ko-KR" dirty="0" smtClean="0"/>
              <a:t># </a:t>
            </a:r>
            <a:r>
              <a:rPr lang="en-US" altLang="ko-KR" dirty="0"/>
              <a:t>&lt; &gt; ( ) { } ; ""</a:t>
            </a:r>
            <a:endParaRPr lang="en-US" altLang="ko-KR" dirty="0" smtClean="0"/>
          </a:p>
          <a:p>
            <a:r>
              <a:rPr lang="ko-KR" altLang="en-US" dirty="0" smtClean="0"/>
              <a:t>컴파일러는 </a:t>
            </a:r>
            <a:r>
              <a:rPr lang="ko-KR" altLang="en-US" dirty="0"/>
              <a:t>하나의 오타도 </a:t>
            </a:r>
            <a:r>
              <a:rPr lang="ko-KR" altLang="en-US" dirty="0" smtClean="0"/>
              <a:t>허용하지 않으므로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편집기에서 </a:t>
            </a:r>
            <a:r>
              <a:rPr lang="ko-KR" altLang="en-US" dirty="0"/>
              <a:t>주의를 기울여</a:t>
            </a:r>
            <a:r>
              <a:rPr lang="en-US" altLang="ko-KR" dirty="0"/>
              <a:t>, </a:t>
            </a:r>
            <a:r>
              <a:rPr lang="ko-KR" altLang="en-US" dirty="0"/>
              <a:t>행과 열을 맞추어 정확히 소스를 </a:t>
            </a:r>
            <a:r>
              <a:rPr lang="ko-KR" altLang="en-US" dirty="0" smtClean="0"/>
              <a:t>입력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첫 프로그래밍에서의 주의점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84" y="3449501"/>
            <a:ext cx="5794736" cy="32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970383" cy="8802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en-US" altLang="ko-KR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C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프로그램의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이해와</a:t>
            </a:r>
            <a:endParaRPr lang="en-US" altLang="ko-KR" sz="32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  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디버깅 과정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571053" cy="5751388"/>
          </a:xfrm>
        </p:spPr>
        <p:txBody>
          <a:bodyPr>
            <a:normAutofit/>
          </a:bodyPr>
          <a:lstStyle/>
          <a:p>
            <a:r>
              <a:rPr lang="ko-KR" altLang="en-US" dirty="0"/>
              <a:t>함수 개요와 시작함수 </a:t>
            </a:r>
            <a:r>
              <a:rPr lang="en-US" altLang="ko-KR" dirty="0"/>
              <a:t>main()</a:t>
            </a:r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프로그램의 시작과 끝은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/>
              <a:t>프로그램과 같은 절차지향 프로그램은 함수</a:t>
            </a:r>
            <a:r>
              <a:rPr lang="en-US" altLang="ko-KR" dirty="0"/>
              <a:t>(function)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/>
              <a:t>함수 하나하나가 프로그램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r>
              <a:rPr lang="ko-KR" altLang="en-US" dirty="0" smtClean="0"/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입력과 출력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함수는 ‘</a:t>
            </a:r>
            <a:r>
              <a:rPr lang="en-US" altLang="ko-KR" dirty="0"/>
              <a:t>a</a:t>
            </a:r>
            <a:r>
              <a:rPr lang="en-US" altLang="ko-KR" dirty="0" smtClean="0"/>
              <a:t>, b</a:t>
            </a:r>
            <a:r>
              <a:rPr lang="en-US" altLang="ko-KR" dirty="0"/>
              <a:t>, c...’</a:t>
            </a:r>
            <a:r>
              <a:rPr lang="ko-KR" altLang="en-US" dirty="0"/>
              <a:t>와 같은 입력</a:t>
            </a:r>
            <a:r>
              <a:rPr lang="en-US" altLang="ko-KR" dirty="0"/>
              <a:t>(input)</a:t>
            </a:r>
            <a:r>
              <a:rPr lang="ko-KR" altLang="en-US" dirty="0"/>
              <a:t>을 </a:t>
            </a:r>
            <a:r>
              <a:rPr lang="ko-KR" altLang="en-US" dirty="0" smtClean="0"/>
              <a:t>받아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/>
              <a:t>y’</a:t>
            </a:r>
            <a:r>
              <a:rPr lang="ko-KR" altLang="en-US" dirty="0"/>
              <a:t>와 같은 결과</a:t>
            </a:r>
            <a:r>
              <a:rPr lang="en-US" altLang="ko-KR" dirty="0"/>
              <a:t>(output) </a:t>
            </a:r>
            <a:r>
              <a:rPr lang="ko-KR" altLang="en-US" dirty="0"/>
              <a:t>값을 만들어 내는 </a:t>
            </a:r>
            <a:r>
              <a:rPr lang="ko-KR" altLang="en-US" dirty="0" smtClean="0"/>
              <a:t>기계장치와 유사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ko-KR" altLang="en-US" dirty="0"/>
              <a:t>입력’은 여러 개 사용될 수 있지만 결과값은 꼭 하나여야 한다는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사용자 </a:t>
            </a:r>
            <a:r>
              <a:rPr lang="ko-KR" altLang="en-US" dirty="0"/>
              <a:t>정의 함수</a:t>
            </a:r>
            <a:r>
              <a:rPr lang="en-US" altLang="ko-KR" dirty="0"/>
              <a:t>(user defined function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프로그래머가 </a:t>
            </a:r>
            <a:r>
              <a:rPr lang="ko-KR" altLang="en-US" dirty="0"/>
              <a:t>직접 만드는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ko-KR" altLang="en-US" dirty="0"/>
              <a:t>라이브러리 함수</a:t>
            </a:r>
            <a:r>
              <a:rPr lang="en-US" altLang="ko-KR" dirty="0"/>
              <a:t>(library function)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시스템이 미리 </a:t>
            </a:r>
            <a:r>
              <a:rPr lang="ko-KR" altLang="en-US" dirty="0"/>
              <a:t>만들어 놓은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함수의 이해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21" y="4638160"/>
            <a:ext cx="4135245" cy="20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7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970383" cy="8802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CH1/04.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프로그래밍의 자료 표현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7"/>
            <a:ext cx="8571053" cy="57583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함수 </a:t>
            </a:r>
            <a:r>
              <a:rPr lang="ko-KR" altLang="en-US" dirty="0"/>
              <a:t>정의</a:t>
            </a:r>
            <a:r>
              <a:rPr lang="en-US" altLang="ko-KR" dirty="0"/>
              <a:t>(function definition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사용자 </a:t>
            </a:r>
            <a:r>
              <a:rPr lang="ko-KR" altLang="en-US" dirty="0"/>
              <a:t>정의 함수를 만드는 과정</a:t>
            </a:r>
          </a:p>
          <a:p>
            <a:r>
              <a:rPr lang="ko-KR" altLang="en-US" dirty="0" smtClean="0"/>
              <a:t>함수 </a:t>
            </a:r>
            <a:r>
              <a:rPr lang="ko-KR" altLang="en-US" dirty="0"/>
              <a:t>호출</a:t>
            </a:r>
            <a:r>
              <a:rPr lang="en-US" altLang="ko-KR" dirty="0"/>
              <a:t>(function call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라이브러리 </a:t>
            </a:r>
            <a:r>
              <a:rPr lang="ko-KR" altLang="en-US" dirty="0"/>
              <a:t>함수를 포함해서 만든 함수를 사용하는 것</a:t>
            </a:r>
          </a:p>
          <a:p>
            <a:r>
              <a:rPr lang="ko-KR" altLang="en-US" dirty="0" smtClean="0"/>
              <a:t>매개변수</a:t>
            </a:r>
            <a:r>
              <a:rPr lang="en-US" altLang="ko-KR" dirty="0"/>
              <a:t>(parameters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함수를 </a:t>
            </a:r>
            <a:r>
              <a:rPr lang="ko-KR" altLang="en-US" dirty="0"/>
              <a:t>정의할 때 </a:t>
            </a:r>
            <a:r>
              <a:rPr lang="ko-KR" altLang="en-US" dirty="0" smtClean="0"/>
              <a:t>나열된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여러 </a:t>
            </a:r>
            <a:r>
              <a:rPr lang="ko-KR" altLang="en-US" dirty="0"/>
              <a:t>입력 변수</a:t>
            </a:r>
          </a:p>
          <a:p>
            <a:r>
              <a:rPr lang="ko-KR" altLang="en-US" dirty="0" smtClean="0"/>
              <a:t>인자</a:t>
            </a:r>
            <a:r>
              <a:rPr lang="en-US" altLang="ko-KR" dirty="0"/>
              <a:t>(argument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호출 과정에서 </a:t>
            </a:r>
            <a:r>
              <a:rPr lang="ko-KR" altLang="en-US" dirty="0" smtClean="0"/>
              <a:t>전달되는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여러 </a:t>
            </a:r>
            <a:r>
              <a:rPr lang="ko-KR" altLang="en-US" dirty="0" err="1"/>
              <a:t>입력값</a:t>
            </a: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첫 프로그램에서의 </a:t>
            </a:r>
            <a:r>
              <a:rPr lang="en-US" altLang="ko-KR" dirty="0" smtClean="0"/>
              <a:t>main()</a:t>
            </a:r>
          </a:p>
          <a:p>
            <a:pPr lvl="1"/>
            <a:r>
              <a:rPr lang="ko-KR" altLang="en-US" dirty="0" smtClean="0"/>
              <a:t>사용자가 </a:t>
            </a:r>
            <a:r>
              <a:rPr lang="ko-KR" altLang="en-US" dirty="0"/>
              <a:t>직접 만드는 함수 정의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r>
              <a:rPr lang="en-US" altLang="ko-KR" dirty="0" smtClean="0"/>
              <a:t>puts(): </a:t>
            </a:r>
            <a:r>
              <a:rPr lang="ko-KR" altLang="en-US" dirty="0" smtClean="0"/>
              <a:t>라이브러리 함수의 함수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 </a:t>
            </a:r>
            <a:r>
              <a:rPr lang="en-US" altLang="ko-KR" dirty="0"/>
              <a:t>puts(“Hello World!”)</a:t>
            </a:r>
            <a:r>
              <a:rPr lang="ko-KR" altLang="en-US" dirty="0"/>
              <a:t>는 함수 호출 문장</a:t>
            </a:r>
          </a:p>
          <a:p>
            <a:pPr lvl="1"/>
            <a:r>
              <a:rPr lang="ko-KR" altLang="en-US" dirty="0"/>
              <a:t>라이브러리 </a:t>
            </a:r>
            <a:r>
              <a:rPr lang="ko-KR" altLang="en-US" dirty="0" smtClean="0"/>
              <a:t>함수 </a:t>
            </a:r>
            <a:r>
              <a:rPr lang="en-US" altLang="ko-KR" dirty="0"/>
              <a:t>puts()</a:t>
            </a:r>
            <a:r>
              <a:rPr lang="ko-KR" altLang="en-US" dirty="0"/>
              <a:t>의 매개변수로 전달되는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 </a:t>
            </a:r>
            <a:r>
              <a:rPr lang="ko-KR" altLang="en-US" dirty="0"/>
              <a:t>“</a:t>
            </a:r>
            <a:r>
              <a:rPr lang="en-US" altLang="ko-KR" dirty="0"/>
              <a:t>Hello World</a:t>
            </a:r>
            <a:r>
              <a:rPr lang="en-US" altLang="ko-KR" dirty="0" smtClean="0"/>
              <a:t>!”</a:t>
            </a:r>
            <a:r>
              <a:rPr lang="ko-KR" altLang="en-US" dirty="0" smtClean="0"/>
              <a:t>이 </a:t>
            </a:r>
            <a:r>
              <a:rPr lang="ko-KR" altLang="en-US" dirty="0"/>
              <a:t>표준출력으로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특별한 </a:t>
            </a:r>
            <a:r>
              <a:rPr lang="ko-KR" altLang="en-US" dirty="0"/>
              <a:t>함수 </a:t>
            </a:r>
            <a:r>
              <a:rPr lang="en-US" altLang="ko-KR" dirty="0"/>
              <a:t>main()</a:t>
            </a:r>
            <a:r>
              <a:rPr lang="ko-KR" altLang="en-US" dirty="0"/>
              <a:t>을 제외하고는 프로그래머가 직접 만든 </a:t>
            </a:r>
            <a:r>
              <a:rPr lang="ko-KR" altLang="en-US" dirty="0" smtClean="0"/>
              <a:t>함수조차도 </a:t>
            </a:r>
            <a:r>
              <a:rPr lang="ko-KR" altLang="en-US" dirty="0"/>
              <a:t>사용하기 위해서는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</a:t>
            </a:r>
            <a:r>
              <a:rPr lang="ko-KR" altLang="en-US" dirty="0"/>
              <a:t>함수 호출’이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r>
              <a:rPr lang="ko-KR" altLang="en-US" dirty="0" smtClean="0"/>
              <a:t>함수호출은 도서관에서의 도서 대출에 비유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자료나 서적이 있다면 ‘</a:t>
            </a:r>
            <a:r>
              <a:rPr lang="ko-KR" altLang="en-US" dirty="0"/>
              <a:t>대출’하는 과정이 </a:t>
            </a:r>
            <a:r>
              <a:rPr lang="ko-KR" altLang="en-US" dirty="0" smtClean="0"/>
              <a:t>필요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함수에서의 용어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172" y="2311325"/>
            <a:ext cx="4644371" cy="16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0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main</a:t>
            </a:r>
            <a:r>
              <a:rPr lang="en-US" altLang="ko-KR" dirty="0"/>
              <a:t>()</a:t>
            </a:r>
            <a:r>
              <a:rPr lang="ko-KR" altLang="en-US" dirty="0"/>
              <a:t>함수의 정의 </a:t>
            </a:r>
            <a:r>
              <a:rPr lang="ko-KR" altLang="en-US" dirty="0" smtClean="0"/>
              <a:t>부분</a:t>
            </a:r>
            <a:endParaRPr lang="en-US" altLang="ko-KR" dirty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main() </a:t>
            </a:r>
            <a:r>
              <a:rPr lang="ko-KR" altLang="en-US" dirty="0"/>
              <a:t>정의의 첫 줄에 </a:t>
            </a:r>
            <a:r>
              <a:rPr lang="en-US" altLang="ko-KR" dirty="0" err="1"/>
              <a:t>int</a:t>
            </a:r>
            <a:r>
              <a:rPr lang="ko-KR" altLang="en-US" dirty="0"/>
              <a:t>와 </a:t>
            </a:r>
            <a:r>
              <a:rPr lang="en-US" altLang="ko-KR" dirty="0" smtClean="0"/>
              <a:t>void</a:t>
            </a:r>
          </a:p>
          <a:p>
            <a:pPr lvl="2"/>
            <a:r>
              <a:rPr lang="ko-KR" altLang="en-US" dirty="0" smtClean="0"/>
              <a:t>각각 </a:t>
            </a:r>
            <a:r>
              <a:rPr lang="ko-KR" altLang="en-US" dirty="0"/>
              <a:t>함수가 자신의 작업을 모두 </a:t>
            </a:r>
            <a:r>
              <a:rPr lang="ko-KR" altLang="en-US" dirty="0" smtClean="0"/>
              <a:t>마친 </a:t>
            </a:r>
            <a:r>
              <a:rPr lang="ko-KR" altLang="en-US" dirty="0"/>
              <a:t>후 반환하는 값의 </a:t>
            </a:r>
            <a:r>
              <a:rPr lang="ko-KR" altLang="en-US" dirty="0" smtClean="0"/>
              <a:t>유형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함수로 </a:t>
            </a:r>
            <a:r>
              <a:rPr lang="ko-KR" altLang="en-US" dirty="0"/>
              <a:t>값을 전달할 때 필요한 입력 </a:t>
            </a:r>
            <a:r>
              <a:rPr lang="ko-KR" altLang="en-US" dirty="0" smtClean="0"/>
              <a:t>형식</a:t>
            </a:r>
            <a:endParaRPr lang="en-US" altLang="ko-KR" dirty="0"/>
          </a:p>
          <a:p>
            <a:pPr lvl="1"/>
            <a:r>
              <a:rPr lang="en-US" altLang="ko-KR" dirty="0" smtClean="0"/>
              <a:t>{ … }</a:t>
            </a:r>
          </a:p>
          <a:p>
            <a:pPr lvl="2"/>
            <a:r>
              <a:rPr lang="ko-KR" altLang="en-US" dirty="0" smtClean="0"/>
              <a:t>중괄호 </a:t>
            </a:r>
            <a:r>
              <a:rPr lang="en-US" altLang="ko-KR" dirty="0" smtClean="0"/>
              <a:t>‘{‘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‘}’</a:t>
            </a:r>
            <a:r>
              <a:rPr lang="ko-KR" altLang="en-US" dirty="0" smtClean="0"/>
              <a:t>를 </a:t>
            </a:r>
            <a:r>
              <a:rPr lang="ko-KR" altLang="en-US" dirty="0"/>
              <a:t>사용하여 함수의 기능을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ko-KR" altLang="en-US" dirty="0" smtClean="0"/>
              <a:t>함수 </a:t>
            </a:r>
            <a:r>
              <a:rPr lang="en-US" altLang="ko-KR" dirty="0"/>
              <a:t>main()</a:t>
            </a:r>
            <a:r>
              <a:rPr lang="ko-KR" altLang="en-US" dirty="0"/>
              <a:t>이 실행되는 </a:t>
            </a:r>
            <a:r>
              <a:rPr lang="ko-KR" altLang="en-US" dirty="0" smtClean="0"/>
              <a:t>과정</a:t>
            </a:r>
            <a:endParaRPr lang="ko-KR" altLang="en-US" dirty="0"/>
          </a:p>
          <a:p>
            <a:pPr lvl="1"/>
            <a:r>
              <a:rPr lang="ko-KR" altLang="en-US" dirty="0"/>
              <a:t>프로그램이 </a:t>
            </a:r>
            <a:r>
              <a:rPr lang="ko-KR" altLang="en-US" dirty="0" smtClean="0"/>
              <a:t>실행되면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운영체제는 </a:t>
            </a:r>
            <a:r>
              <a:rPr lang="ko-KR" altLang="en-US" dirty="0"/>
              <a:t>프로그램에서 가장 먼저 </a:t>
            </a:r>
            <a:r>
              <a:rPr lang="en-US" altLang="ko-KR" dirty="0"/>
              <a:t>main()</a:t>
            </a:r>
            <a:r>
              <a:rPr lang="ko-KR" altLang="en-US" dirty="0"/>
              <a:t>함수를 </a:t>
            </a:r>
            <a:r>
              <a:rPr lang="ko-KR" altLang="en-US" dirty="0" smtClean="0"/>
              <a:t>찾고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입력 </a:t>
            </a:r>
            <a:r>
              <a:rPr lang="ko-KR" altLang="en-US" dirty="0"/>
              <a:t>형태의 </a:t>
            </a:r>
            <a:r>
              <a:rPr lang="ko-KR" altLang="en-US" dirty="0" smtClean="0"/>
              <a:t>인자로 </a:t>
            </a:r>
            <a:r>
              <a:rPr lang="en-US" altLang="ko-KR" dirty="0" smtClean="0"/>
              <a:t>main</a:t>
            </a:r>
            <a:r>
              <a:rPr lang="en-US" altLang="ko-KR" dirty="0"/>
              <a:t>() </a:t>
            </a:r>
            <a:r>
              <a:rPr lang="ko-KR" altLang="en-US" dirty="0"/>
              <a:t>함수를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호출된 </a:t>
            </a:r>
            <a:r>
              <a:rPr lang="en-US" altLang="ko-KR" dirty="0"/>
              <a:t>main()</a:t>
            </a:r>
            <a:r>
              <a:rPr lang="ko-KR" altLang="en-US" dirty="0"/>
              <a:t>함수의 첫 줄을 시작으로 마지막 줄까지 </a:t>
            </a:r>
            <a:r>
              <a:rPr lang="ko-KR" altLang="en-US" dirty="0" smtClean="0"/>
              <a:t>실행하면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프로그램은 종료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</a:t>
            </a:r>
            <a:r>
              <a:rPr lang="en-US" altLang="ko-KR" dirty="0"/>
              <a:t>main() </a:t>
            </a:r>
            <a:r>
              <a:rPr lang="ko-KR" altLang="en-US" dirty="0"/>
              <a:t>함수 내부에서 </a:t>
            </a:r>
            <a:r>
              <a:rPr lang="en-US" altLang="ko-KR" dirty="0"/>
              <a:t>puts()</a:t>
            </a:r>
            <a:r>
              <a:rPr lang="ko-KR" altLang="en-US" dirty="0"/>
              <a:t>와 같이 라이브러리 함수를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라이브러리로 </a:t>
            </a:r>
            <a:r>
              <a:rPr lang="ko-KR" altLang="en-US" dirty="0"/>
              <a:t>인자 “</a:t>
            </a:r>
            <a:r>
              <a:rPr lang="en-US" altLang="ko-KR" dirty="0"/>
              <a:t>Hello World!”</a:t>
            </a:r>
            <a:r>
              <a:rPr lang="ko-KR" altLang="en-US" dirty="0"/>
              <a:t>를 </a:t>
            </a:r>
            <a:r>
              <a:rPr lang="ko-KR" altLang="en-US" dirty="0" smtClean="0"/>
              <a:t>전달하여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puts</a:t>
            </a:r>
            <a:r>
              <a:rPr lang="en-US" altLang="ko-KR" dirty="0"/>
              <a:t>()</a:t>
            </a:r>
            <a:r>
              <a:rPr lang="ko-KR" altLang="en-US" dirty="0"/>
              <a:t>를 실행한 후 다시 </a:t>
            </a:r>
            <a:r>
              <a:rPr lang="en-US" altLang="ko-KR" dirty="0"/>
              <a:t>main()</a:t>
            </a:r>
            <a:r>
              <a:rPr lang="ko-KR" altLang="en-US" dirty="0"/>
              <a:t>으로 </a:t>
            </a:r>
            <a:r>
              <a:rPr lang="ko-KR" altLang="en-US" dirty="0" smtClean="0"/>
              <a:t>돌아와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 </a:t>
            </a:r>
            <a:r>
              <a:rPr lang="ko-KR" altLang="en-US" dirty="0"/>
              <a:t>다음 </a:t>
            </a:r>
            <a:r>
              <a:rPr lang="ko-KR" altLang="en-US" dirty="0" smtClean="0"/>
              <a:t>줄인 </a:t>
            </a:r>
            <a:r>
              <a:rPr lang="en-US" altLang="ko-KR" dirty="0" smtClean="0"/>
              <a:t>return </a:t>
            </a:r>
            <a:r>
              <a:rPr lang="en-US" altLang="ko-KR" dirty="0"/>
              <a:t>0;</a:t>
            </a:r>
            <a:r>
              <a:rPr lang="ko-KR" altLang="en-US" dirty="0"/>
              <a:t>을 </a:t>
            </a:r>
            <a:r>
              <a:rPr lang="ko-KR" altLang="en-US" dirty="0" smtClean="0"/>
              <a:t>실행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시작함수 </a:t>
            </a:r>
            <a:r>
              <a:rPr lang="en-US" altLang="ko-KR" dirty="0" smtClean="0"/>
              <a:t>main()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3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여러 줄에 문자열을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01" y="989287"/>
            <a:ext cx="5451270" cy="549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9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8545901" cy="54581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#</a:t>
            </a:r>
            <a:r>
              <a:rPr lang="en-US" altLang="ko-KR" dirty="0"/>
              <a:t>include &lt;</a:t>
            </a:r>
            <a:r>
              <a:rPr lang="en-US" altLang="ko-KR" dirty="0" err="1"/>
              <a:t>stdio.h</a:t>
            </a:r>
            <a:r>
              <a:rPr lang="en-US" altLang="ko-KR" dirty="0" smtClean="0"/>
              <a:t>&gt;</a:t>
            </a:r>
            <a:endParaRPr lang="en-US" altLang="ko-KR" dirty="0"/>
          </a:p>
          <a:p>
            <a:pPr lvl="1"/>
            <a:r>
              <a:rPr lang="ko-KR" altLang="en-US" dirty="0"/>
              <a:t>라이브러리 함수 </a:t>
            </a:r>
            <a:r>
              <a:rPr lang="en-US" altLang="ko-KR" dirty="0"/>
              <a:t>puts()</a:t>
            </a:r>
            <a:r>
              <a:rPr lang="ko-KR" altLang="en-US" dirty="0"/>
              <a:t>와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를 사용하려면</a:t>
            </a:r>
            <a:endParaRPr lang="en-US" altLang="ko-KR" dirty="0"/>
          </a:p>
          <a:p>
            <a:pPr lvl="1"/>
            <a:r>
              <a:rPr lang="en-US" altLang="ko-KR" dirty="0" smtClean="0"/>
              <a:t>#</a:t>
            </a:r>
            <a:r>
              <a:rPr lang="en-US" altLang="ko-KR" dirty="0"/>
              <a:t>include</a:t>
            </a:r>
            <a:r>
              <a:rPr lang="ko-KR" altLang="en-US" dirty="0"/>
              <a:t>는 바로 뒤에 기술하는 </a:t>
            </a:r>
            <a:r>
              <a:rPr lang="ko-KR" altLang="en-US" dirty="0" smtClean="0"/>
              <a:t>헤더파일</a:t>
            </a:r>
            <a:r>
              <a:rPr lang="en-US" altLang="ko-KR" dirty="0" smtClean="0"/>
              <a:t> </a:t>
            </a:r>
            <a:r>
              <a:rPr lang="en-US" altLang="ko-KR" dirty="0" err="1"/>
              <a:t>stdio.h</a:t>
            </a:r>
            <a:r>
              <a:rPr lang="ko-KR" altLang="en-US" dirty="0"/>
              <a:t>를 삽입하라는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r>
              <a:rPr lang="ko-KR" altLang="en-US" dirty="0"/>
              <a:t>함수 </a:t>
            </a:r>
            <a:r>
              <a:rPr lang="en-US" altLang="ko-KR" dirty="0"/>
              <a:t>puts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원하는 </a:t>
            </a:r>
            <a:r>
              <a:rPr lang="ko-KR" altLang="en-US" dirty="0"/>
              <a:t>문자열을 괄호 </a:t>
            </a:r>
            <a:r>
              <a:rPr lang="en-US" altLang="ko-KR" dirty="0"/>
              <a:t>(“</a:t>
            </a:r>
            <a:r>
              <a:rPr lang="ko-KR" altLang="en-US" dirty="0"/>
              <a:t>원하는 문자열”</a:t>
            </a:r>
            <a:r>
              <a:rPr lang="en-US" altLang="ko-KR" dirty="0"/>
              <a:t>) </a:t>
            </a:r>
            <a:r>
              <a:rPr lang="ko-KR" altLang="en-US" dirty="0"/>
              <a:t>사이에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인자를 </a:t>
            </a:r>
            <a:r>
              <a:rPr lang="ko-KR" altLang="en-US" dirty="0"/>
              <a:t>현재 </a:t>
            </a:r>
            <a:r>
              <a:rPr lang="ko-KR" altLang="en-US" dirty="0" smtClean="0"/>
              <a:t>위치에 출력한 </a:t>
            </a:r>
            <a:r>
              <a:rPr lang="ko-KR" altLang="en-US" dirty="0"/>
              <a:t>후 다음 줄 첫 열로 이동하여 출력을 기다리는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괄호 </a:t>
            </a:r>
            <a:r>
              <a:rPr lang="ko-KR" altLang="en-US" dirty="0"/>
              <a:t>사이에 아무것도 </a:t>
            </a:r>
            <a:r>
              <a:rPr lang="ko-KR" altLang="en-US" dirty="0" smtClean="0"/>
              <a:t>없으면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인자가 </a:t>
            </a:r>
            <a:r>
              <a:rPr lang="ko-KR" altLang="en-US" dirty="0"/>
              <a:t>없으므로 오류가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puts</a:t>
            </a:r>
            <a:r>
              <a:rPr lang="en-US" altLang="ko-KR" dirty="0"/>
              <a:t>(“”)</a:t>
            </a:r>
            <a:r>
              <a:rPr lang="ko-KR" altLang="en-US" dirty="0"/>
              <a:t>와 같이 공백 문자열을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</a:t>
            </a:r>
            <a:r>
              <a:rPr lang="ko-KR" altLang="en-US" dirty="0"/>
              <a:t>출력 </a:t>
            </a:r>
            <a:r>
              <a:rPr lang="ko-KR" altLang="en-US" dirty="0" smtClean="0"/>
              <a:t>위치에 공백 </a:t>
            </a:r>
            <a:r>
              <a:rPr lang="ko-KR" altLang="en-US" dirty="0"/>
              <a:t>문자열을 출력한 후 다음 줄로 이동하는 </a:t>
            </a:r>
            <a:r>
              <a:rPr lang="ko-KR" altLang="en-US" dirty="0" smtClean="0"/>
              <a:t>효과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puts()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4082233"/>
            <a:ext cx="5491012" cy="267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8634725" cy="354463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err="1"/>
              <a:t>printf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원하는 </a:t>
            </a:r>
            <a:r>
              <a:rPr lang="ko-KR" altLang="en-US" dirty="0"/>
              <a:t>문자열을 괄호 </a:t>
            </a:r>
            <a:r>
              <a:rPr lang="en-US" altLang="ko-KR" dirty="0"/>
              <a:t>(“</a:t>
            </a:r>
            <a:r>
              <a:rPr lang="ko-KR" altLang="en-US" dirty="0"/>
              <a:t>원하는 문자열”</a:t>
            </a:r>
            <a:r>
              <a:rPr lang="en-US" altLang="ko-KR" dirty="0"/>
              <a:t>) </a:t>
            </a:r>
            <a:r>
              <a:rPr lang="ko-KR" altLang="en-US" dirty="0"/>
              <a:t>사이에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printf</a:t>
            </a:r>
            <a:r>
              <a:rPr lang="en-US" altLang="ko-KR" dirty="0"/>
              <a:t>(“”)</a:t>
            </a:r>
            <a:r>
              <a:rPr lang="ko-KR" altLang="en-US" dirty="0"/>
              <a:t>와 같이 공백 문자열을 인자로 </a:t>
            </a:r>
            <a:r>
              <a:rPr lang="ko-KR" altLang="en-US" dirty="0" smtClean="0"/>
              <a:t>전달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</a:t>
            </a:r>
            <a:r>
              <a:rPr lang="ko-KR" altLang="en-US" dirty="0"/>
              <a:t>위치에 </a:t>
            </a:r>
            <a:r>
              <a:rPr lang="ko-KR" altLang="en-US" dirty="0" smtClean="0"/>
              <a:t>공백문자를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결과는 </a:t>
            </a:r>
            <a:r>
              <a:rPr lang="ko-KR" altLang="en-US" dirty="0"/>
              <a:t>아무것도 출력되는 것이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호출 </a:t>
            </a:r>
            <a:r>
              <a:rPr lang="en-US" altLang="ko-KR" dirty="0" err="1"/>
              <a:t>printf</a:t>
            </a:r>
            <a:r>
              <a:rPr lang="en-US" altLang="ko-KR" dirty="0"/>
              <a:t>(“\n</a:t>
            </a:r>
            <a:r>
              <a:rPr lang="en-US" altLang="ko-KR" dirty="0" smtClean="0"/>
              <a:t>”)</a:t>
            </a:r>
          </a:p>
          <a:p>
            <a:pPr lvl="2"/>
            <a:r>
              <a:rPr lang="ko-KR" altLang="en-US" dirty="0" smtClean="0"/>
              <a:t>출력 </a:t>
            </a:r>
            <a:r>
              <a:rPr lang="ko-KR" altLang="en-US" dirty="0"/>
              <a:t>위치를 새로운 </a:t>
            </a:r>
            <a:r>
              <a:rPr lang="ko-KR" altLang="en-US" dirty="0" smtClean="0"/>
              <a:t>줄 첫 </a:t>
            </a:r>
            <a:r>
              <a:rPr lang="ko-KR" altLang="en-US" dirty="0"/>
              <a:t>열로 이동하게 하는 </a:t>
            </a:r>
            <a:r>
              <a:rPr lang="ko-KR" altLang="en-US" dirty="0" smtClean="0"/>
              <a:t>효과</a:t>
            </a:r>
            <a:endParaRPr lang="en-US" altLang="ko-KR" dirty="0" smtClean="0"/>
          </a:p>
          <a:p>
            <a:r>
              <a:rPr lang="ko-KR" altLang="en-US" dirty="0" smtClean="0"/>
              <a:t>주요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인자인 </a:t>
            </a:r>
            <a:r>
              <a:rPr lang="ko-KR" altLang="en-US" dirty="0"/>
              <a:t>문자열을 출력하고 다음 줄로 이동하여 출력 위치를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/>
              <a:t>puts(“</a:t>
            </a:r>
            <a:r>
              <a:rPr lang="ko-KR" altLang="en-US" dirty="0" smtClean="0"/>
              <a:t>문자열</a:t>
            </a:r>
            <a:r>
              <a:rPr lang="ko-KR" altLang="en-US" dirty="0"/>
              <a:t>”</a:t>
            </a:r>
            <a:r>
              <a:rPr lang="en-US" altLang="ko-KR" dirty="0"/>
              <a:t>) </a:t>
            </a:r>
            <a:r>
              <a:rPr lang="ko-KR" altLang="en-US" dirty="0"/>
              <a:t>또는 함수 </a:t>
            </a:r>
            <a:r>
              <a:rPr lang="en-US" altLang="ko-KR" dirty="0" err="1"/>
              <a:t>printf</a:t>
            </a:r>
            <a:r>
              <a:rPr lang="en-US" altLang="ko-KR" dirty="0"/>
              <a:t>(“</a:t>
            </a:r>
            <a:r>
              <a:rPr lang="ko-KR" altLang="en-US" dirty="0"/>
              <a:t>문자열</a:t>
            </a:r>
            <a:r>
              <a:rPr lang="en-US" altLang="ko-KR" dirty="0"/>
              <a:t>\n”)</a:t>
            </a:r>
            <a:r>
              <a:rPr lang="ko-KR" altLang="en-US" dirty="0"/>
              <a:t>로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아무것도 </a:t>
            </a:r>
            <a:r>
              <a:rPr lang="ko-KR" altLang="en-US" dirty="0"/>
              <a:t>출력 없이 출력 </a:t>
            </a:r>
            <a:r>
              <a:rPr lang="ko-KR" altLang="en-US" dirty="0" smtClean="0"/>
              <a:t>위치를 </a:t>
            </a:r>
            <a:r>
              <a:rPr lang="ko-KR" altLang="en-US" dirty="0"/>
              <a:t>다음 줄로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/>
              <a:t>puts(“”) </a:t>
            </a:r>
            <a:r>
              <a:rPr lang="ko-KR" altLang="en-US" dirty="0"/>
              <a:t>또는 함수 </a:t>
            </a:r>
            <a:r>
              <a:rPr lang="en-US" altLang="ko-KR" dirty="0" err="1"/>
              <a:t>printf</a:t>
            </a:r>
            <a:r>
              <a:rPr lang="en-US" altLang="ko-KR" dirty="0"/>
              <a:t>(“\n”)</a:t>
            </a:r>
            <a:r>
              <a:rPr lang="ko-KR" altLang="en-US" dirty="0"/>
              <a:t>로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33" y="4394801"/>
            <a:ext cx="6228142" cy="230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0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puts()</a:t>
            </a:r>
            <a:r>
              <a:rPr lang="ko-KR" altLang="en-US" dirty="0" smtClean="0"/>
              <a:t>를 사용하여 다음처럼 출력하시오</a:t>
            </a:r>
            <a:r>
              <a:rPr lang="en-US" altLang="ko-KR" dirty="0" smtClean="0"/>
              <a:t>.</a:t>
            </a:r>
          </a:p>
          <a:p>
            <a:pPr marL="400050" lvl="1" indent="0">
              <a:buNone/>
            </a:pPr>
            <a:r>
              <a:rPr lang="en-US" altLang="ko-KR" dirty="0" smtClean="0"/>
              <a:t>C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!</a:t>
            </a:r>
          </a:p>
          <a:p>
            <a:pPr marL="400050" lvl="1" indent="0">
              <a:buNone/>
            </a:pPr>
            <a:r>
              <a:rPr lang="ko-KR" altLang="en-US" dirty="0" smtClean="0"/>
              <a:t>재미있다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위에서 만든 솔루션에 프로젝트를 추가한 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이용하여</a:t>
            </a:r>
            <a:r>
              <a:rPr lang="ko-KR" altLang="en-US" dirty="0"/>
              <a:t> 다음처럼 출력하시오</a:t>
            </a:r>
            <a:r>
              <a:rPr lang="en-US" altLang="ko-KR" dirty="0" smtClean="0"/>
              <a:t>.</a:t>
            </a:r>
          </a:p>
          <a:p>
            <a:pPr marL="400050" lvl="1" indent="0">
              <a:buNone/>
            </a:pPr>
            <a:r>
              <a:rPr lang="en-US" altLang="ko-KR" dirty="0" smtClean="0"/>
              <a:t>C</a:t>
            </a:r>
            <a:r>
              <a:rPr lang="ko-KR" altLang="en-US" dirty="0"/>
              <a:t>프로그래밍</a:t>
            </a:r>
            <a:r>
              <a:rPr lang="en-US" altLang="ko-KR" dirty="0"/>
              <a:t>!</a:t>
            </a:r>
          </a:p>
          <a:p>
            <a:pPr marL="400050" lvl="1" indent="0">
              <a:buNone/>
            </a:pPr>
            <a:r>
              <a:rPr lang="ko-KR" altLang="en-US" dirty="0" smtClean="0"/>
              <a:t>          만세</a:t>
            </a:r>
            <a:r>
              <a:rPr lang="en-US" altLang="ko-KR" dirty="0" smtClean="0"/>
              <a:t>!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줄바꿈문자</a:t>
            </a:r>
            <a:r>
              <a:rPr lang="en-US" altLang="ko-KR" dirty="0" smtClean="0"/>
              <a:t>( ‘\n’ )</a:t>
            </a:r>
            <a:r>
              <a:rPr lang="ko-KR" altLang="en-US" dirty="0" smtClean="0"/>
              <a:t>를 사용하여 출력</a:t>
            </a:r>
            <a:r>
              <a:rPr lang="ko-KR" altLang="en-US" dirty="0" smtClean="0"/>
              <a:t>함수를 한번만 호출하여 다음처럼 출력하게 하시오</a:t>
            </a:r>
            <a:r>
              <a:rPr lang="en-US" altLang="ko-KR" dirty="0" smtClean="0"/>
              <a:t>.</a:t>
            </a:r>
          </a:p>
          <a:p>
            <a:pPr marL="400050" lvl="1" indent="0">
              <a:buNone/>
            </a:pPr>
            <a:r>
              <a:rPr lang="ko-KR" altLang="en-US" dirty="0" smtClean="0"/>
              <a:t>내</a:t>
            </a:r>
            <a:endParaRPr lang="en-US" altLang="ko-KR" dirty="0" smtClean="0"/>
          </a:p>
          <a:p>
            <a:pPr marL="400050" lvl="1" indent="0">
              <a:buNone/>
            </a:pPr>
            <a:r>
              <a:rPr lang="ko-KR" altLang="en-US" dirty="0" smtClean="0"/>
              <a:t>인생은</a:t>
            </a:r>
            <a:endParaRPr lang="en-US" altLang="ko-KR" dirty="0" smtClean="0"/>
          </a:p>
          <a:p>
            <a:pPr marL="400050" lvl="1" indent="0">
              <a:buNone/>
            </a:pPr>
            <a:r>
              <a:rPr lang="ko-KR" altLang="en-US" dirty="0" smtClean="0"/>
              <a:t>나의 것</a:t>
            </a:r>
            <a:r>
              <a:rPr lang="en-US" altLang="ko-KR" dirty="0" smtClean="0"/>
              <a:t>!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3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십이라는 </a:t>
            </a:r>
            <a:r>
              <a:rPr lang="ko-KR" altLang="en-US" dirty="0"/>
              <a:t>것을 기수</a:t>
            </a:r>
            <a:r>
              <a:rPr lang="en-US" altLang="ko-KR" dirty="0"/>
              <a:t>(base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수에서 하나의 자릿수</a:t>
            </a:r>
            <a:r>
              <a:rPr lang="en-US" altLang="ko-KR" dirty="0"/>
              <a:t>(digits)</a:t>
            </a:r>
            <a:r>
              <a:rPr lang="ko-KR" altLang="en-US" dirty="0"/>
              <a:t>에 사용하는 숫자가 </a:t>
            </a:r>
            <a:r>
              <a:rPr lang="en-US" altLang="ko-KR" dirty="0"/>
              <a:t>0, 1, 2, 3, 4, 5, 6, 7, 8, 9</a:t>
            </a:r>
            <a:r>
              <a:rPr lang="ko-KR" altLang="en-US" dirty="0"/>
              <a:t>까지 열 개이므로 십진수</a:t>
            </a:r>
          </a:p>
          <a:p>
            <a:pPr lvl="1"/>
            <a:r>
              <a:rPr lang="ko-KR" altLang="en-US" dirty="0" smtClean="0"/>
              <a:t>십진수 </a:t>
            </a:r>
            <a:r>
              <a:rPr lang="en-US" altLang="ko-KR" dirty="0" smtClean="0"/>
              <a:t>5319</a:t>
            </a:r>
          </a:p>
          <a:p>
            <a:pPr lvl="2"/>
            <a:r>
              <a:rPr lang="en-US" altLang="ko-KR" dirty="0" smtClean="0"/>
              <a:t>1000(10</a:t>
            </a:r>
            <a:r>
              <a:rPr lang="en-US" altLang="ko-KR" baseline="30000" dirty="0" smtClean="0"/>
              <a:t>3</a:t>
            </a:r>
            <a:r>
              <a:rPr lang="en-US" altLang="ko-KR" dirty="0"/>
              <a:t>)</a:t>
            </a:r>
            <a:r>
              <a:rPr lang="ko-KR" altLang="en-US" dirty="0"/>
              <a:t>인 것이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, 100(10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r>
              <a:rPr lang="ko-KR" altLang="en-US" dirty="0"/>
              <a:t>인 것이 </a:t>
            </a:r>
            <a:r>
              <a:rPr lang="en-US" altLang="ko-KR" dirty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10(10</a:t>
            </a:r>
            <a:r>
              <a:rPr lang="en-US" altLang="ko-KR" baseline="30000" dirty="0"/>
              <a:t>1</a:t>
            </a:r>
            <a:r>
              <a:rPr lang="en-US" altLang="ko-KR" dirty="0"/>
              <a:t>)</a:t>
            </a:r>
            <a:r>
              <a:rPr lang="ko-KR" altLang="en-US" dirty="0"/>
              <a:t>인 것이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마지막으로 </a:t>
            </a:r>
            <a:r>
              <a:rPr lang="en-US" altLang="ko-KR" dirty="0"/>
              <a:t>1(10</a:t>
            </a:r>
            <a:r>
              <a:rPr lang="en-US" altLang="ko-KR" baseline="30000" dirty="0"/>
              <a:t>0</a:t>
            </a:r>
            <a:r>
              <a:rPr lang="en-US" altLang="ko-KR" dirty="0"/>
              <a:t>)</a:t>
            </a:r>
            <a:r>
              <a:rPr lang="ko-KR" altLang="en-US" dirty="0"/>
              <a:t>인 것이 </a:t>
            </a:r>
            <a:r>
              <a:rPr lang="en-US" altLang="ko-KR" dirty="0"/>
              <a:t>9</a:t>
            </a:r>
            <a:r>
              <a:rPr lang="ko-KR" altLang="en-US" dirty="0"/>
              <a:t>개 모인 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우리에게 친숙한 십진수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3" y="3201878"/>
            <a:ext cx="4586297" cy="25729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576" y="2596894"/>
            <a:ext cx="3747946" cy="38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내부 자료표현 방법 이진수</a:t>
            </a:r>
            <a:endParaRPr lang="ko-KR" altLang="en-US" dirty="0"/>
          </a:p>
        </p:txBody>
      </p:sp>
      <p:sp>
        <p:nvSpPr>
          <p:cNvPr id="29" name="AutoShape 177" descr="6"/>
          <p:cNvSpPr>
            <a:spLocks noChangeArrowheads="1"/>
          </p:cNvSpPr>
          <p:nvPr/>
        </p:nvSpPr>
        <p:spPr bwMode="auto">
          <a:xfrm>
            <a:off x="22652" y="984650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3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0" name="Group 148"/>
          <p:cNvGrpSpPr>
            <a:grpSpLocks/>
          </p:cNvGrpSpPr>
          <p:nvPr/>
        </p:nvGrpSpPr>
        <p:grpSpPr bwMode="auto">
          <a:xfrm>
            <a:off x="2775097" y="880411"/>
            <a:ext cx="3471633" cy="301625"/>
            <a:chOff x="1439" y="3891"/>
            <a:chExt cx="1540" cy="136"/>
          </a:xfrm>
          <a:solidFill>
            <a:srgbClr val="0066CC"/>
          </a:solidFill>
        </p:grpSpPr>
        <p:sp>
          <p:nvSpPr>
            <p:cNvPr id="31" name="AutoShape 149"/>
            <p:cNvSpPr>
              <a:spLocks noChangeArrowheads="1"/>
            </p:cNvSpPr>
            <p:nvPr/>
          </p:nvSpPr>
          <p:spPr bwMode="auto">
            <a:xfrm rot="10800000">
              <a:off x="1439" y="3891"/>
              <a:ext cx="1540" cy="47"/>
            </a:xfrm>
            <a:custGeom>
              <a:avLst/>
              <a:gdLst>
                <a:gd name="T0" fmla="*/ 109 w 21600"/>
                <a:gd name="T1" fmla="*/ 0 h 21600"/>
                <a:gd name="T2" fmla="*/ 55 w 21600"/>
                <a:gd name="T3" fmla="*/ 0 h 21600"/>
                <a:gd name="T4" fmla="*/ 1 w 21600"/>
                <a:gd name="T5" fmla="*/ 0 h 21600"/>
                <a:gd name="T6" fmla="*/ 5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06 w 21600"/>
                <a:gd name="T13" fmla="*/ 1838 h 21600"/>
                <a:gd name="T14" fmla="*/ 19594 w 21600"/>
                <a:gd name="T15" fmla="*/ 19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6" y="21600"/>
                  </a:lnTo>
                  <a:lnTo>
                    <a:pt x="21184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/>
            <a:p>
              <a:pPr algn="ctr"/>
              <a:endParaRPr lang="ko-KR" altLang="ko-KR" sz="12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" name="AutoShape 150"/>
            <p:cNvSpPr>
              <a:spLocks noChangeArrowheads="1"/>
            </p:cNvSpPr>
            <p:nvPr/>
          </p:nvSpPr>
          <p:spPr bwMode="auto">
            <a:xfrm>
              <a:off x="1466" y="3891"/>
              <a:ext cx="1477" cy="136"/>
            </a:xfrm>
            <a:custGeom>
              <a:avLst/>
              <a:gdLst>
                <a:gd name="T0" fmla="*/ 98 w 21600"/>
                <a:gd name="T1" fmla="*/ 0 h 21600"/>
                <a:gd name="T2" fmla="*/ 51 w 21600"/>
                <a:gd name="T3" fmla="*/ 1 h 21600"/>
                <a:gd name="T4" fmla="*/ 3 w 21600"/>
                <a:gd name="T5" fmla="*/ 0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13 w 21600"/>
                <a:gd name="T13" fmla="*/ 2382 h 21600"/>
                <a:gd name="T14" fmla="*/ 19187 w 21600"/>
                <a:gd name="T15" fmla="*/ 192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14" y="21600"/>
                  </a:lnTo>
                  <a:lnTo>
                    <a:pt x="2038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과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1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로 표현되는 이진수 체계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10189" y="1714682"/>
            <a:ext cx="2903358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전기가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흐를 경우 ‘참’을 의미하는 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1’,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흐르지 않을 경우 ‘거짓’의 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0’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으로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표현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컴퓨터는 소자의 특성상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이진법을 사용하는 것이 가장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효율적인 방식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892472" y="1266318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81411" y="1087513"/>
            <a:ext cx="2327733" cy="797160"/>
            <a:chOff x="5169020" y="1700804"/>
            <a:chExt cx="1863681" cy="921598"/>
          </a:xfrm>
        </p:grpSpPr>
        <p:pic>
          <p:nvPicPr>
            <p:cNvPr id="37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온과 오프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3620807" y="1750314"/>
            <a:ext cx="4678490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수의 자릿수에 사용할 수 있는 숫자가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과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1, 2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개 이므로 이진수</a:t>
            </a: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11010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은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1, 2, 4, 8, 16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자릿수의 카드로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표현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이진수 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111 0011 1101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은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1853</a:t>
            </a:r>
            <a:endParaRPr lang="ko-KR" altLang="en-US" sz="12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8954" y="1123146"/>
            <a:ext cx="3999138" cy="797160"/>
            <a:chOff x="5169019" y="1700803"/>
            <a:chExt cx="1863681" cy="921597"/>
          </a:xfrm>
        </p:grpSpPr>
        <p:pic>
          <p:nvPicPr>
            <p:cNvPr id="41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9" y="1700803"/>
              <a:ext cx="1863681" cy="921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 Box 10"/>
            <p:cNvSpPr txBox="1">
              <a:spLocks noChangeArrowheads="1"/>
            </p:cNvSpPr>
            <p:nvPr/>
          </p:nvSpPr>
          <p:spPr bwMode="auto">
            <a:xfrm>
              <a:off x="5382563" y="1976941"/>
              <a:ext cx="1281457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이진수의 이해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848" y="2533591"/>
            <a:ext cx="3688815" cy="2205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98" y="3790084"/>
            <a:ext cx="2849202" cy="8660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6681" y="3890387"/>
            <a:ext cx="2775824" cy="14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7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정보의 표현</a:t>
            </a:r>
            <a:r>
              <a:rPr lang="en-US" altLang="ko-KR" dirty="0"/>
              <a:t>, </a:t>
            </a:r>
            <a:r>
              <a:rPr lang="ko-KR" altLang="en-US" dirty="0"/>
              <a:t>비트와 </a:t>
            </a:r>
            <a:r>
              <a:rPr lang="ko-KR" altLang="en-US" dirty="0" smtClean="0"/>
              <a:t>바이트</a:t>
            </a:r>
            <a:endParaRPr lang="ko-KR" altLang="en-US" dirty="0"/>
          </a:p>
        </p:txBody>
      </p:sp>
      <p:sp>
        <p:nvSpPr>
          <p:cNvPr id="29" name="AutoShape 177" descr="6"/>
          <p:cNvSpPr>
            <a:spLocks noChangeArrowheads="1"/>
          </p:cNvSpPr>
          <p:nvPr/>
        </p:nvSpPr>
        <p:spPr bwMode="auto">
          <a:xfrm>
            <a:off x="102929" y="984149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3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0" name="Group 148"/>
          <p:cNvGrpSpPr>
            <a:grpSpLocks/>
          </p:cNvGrpSpPr>
          <p:nvPr/>
        </p:nvGrpSpPr>
        <p:grpSpPr bwMode="auto">
          <a:xfrm>
            <a:off x="2775097" y="880411"/>
            <a:ext cx="3471633" cy="301625"/>
            <a:chOff x="1439" y="3891"/>
            <a:chExt cx="1540" cy="136"/>
          </a:xfrm>
          <a:solidFill>
            <a:srgbClr val="0066CC"/>
          </a:solidFill>
        </p:grpSpPr>
        <p:sp>
          <p:nvSpPr>
            <p:cNvPr id="31" name="AutoShape 149"/>
            <p:cNvSpPr>
              <a:spLocks noChangeArrowheads="1"/>
            </p:cNvSpPr>
            <p:nvPr/>
          </p:nvSpPr>
          <p:spPr bwMode="auto">
            <a:xfrm rot="10800000">
              <a:off x="1439" y="3891"/>
              <a:ext cx="1540" cy="47"/>
            </a:xfrm>
            <a:custGeom>
              <a:avLst/>
              <a:gdLst>
                <a:gd name="T0" fmla="*/ 109 w 21600"/>
                <a:gd name="T1" fmla="*/ 0 h 21600"/>
                <a:gd name="T2" fmla="*/ 55 w 21600"/>
                <a:gd name="T3" fmla="*/ 0 h 21600"/>
                <a:gd name="T4" fmla="*/ 1 w 21600"/>
                <a:gd name="T5" fmla="*/ 0 h 21600"/>
                <a:gd name="T6" fmla="*/ 5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06 w 21600"/>
                <a:gd name="T13" fmla="*/ 1838 h 21600"/>
                <a:gd name="T14" fmla="*/ 19594 w 21600"/>
                <a:gd name="T15" fmla="*/ 19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6" y="21600"/>
                  </a:lnTo>
                  <a:lnTo>
                    <a:pt x="21184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/>
            <a:p>
              <a:pPr algn="ctr"/>
              <a:endParaRPr lang="ko-KR" altLang="ko-KR" sz="12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" name="AutoShape 150"/>
            <p:cNvSpPr>
              <a:spLocks noChangeArrowheads="1"/>
            </p:cNvSpPr>
            <p:nvPr/>
          </p:nvSpPr>
          <p:spPr bwMode="auto">
            <a:xfrm>
              <a:off x="1466" y="3891"/>
              <a:ext cx="1477" cy="136"/>
            </a:xfrm>
            <a:custGeom>
              <a:avLst/>
              <a:gdLst>
                <a:gd name="T0" fmla="*/ 98 w 21600"/>
                <a:gd name="T1" fmla="*/ 0 h 21600"/>
                <a:gd name="T2" fmla="*/ 51 w 21600"/>
                <a:gd name="T3" fmla="*/ 1 h 21600"/>
                <a:gd name="T4" fmla="*/ 3 w 21600"/>
                <a:gd name="T5" fmla="*/ 0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13 w 21600"/>
                <a:gd name="T13" fmla="*/ 2382 h 21600"/>
                <a:gd name="T14" fmla="*/ 19187 w 21600"/>
                <a:gd name="T15" fmla="*/ 192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14" y="21600"/>
                  </a:lnTo>
                  <a:lnTo>
                    <a:pt x="2038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비트와 바이트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10189" y="1665914"/>
            <a:ext cx="2903358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가장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작은 기본 정보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단위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즉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전기의 흐름 상태인 온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(on)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과 오프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(off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비트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(bit)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는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BInary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digiT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의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합성어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892472" y="1217550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32643" y="1026553"/>
            <a:ext cx="2327733" cy="797160"/>
            <a:chOff x="5169020" y="1700804"/>
            <a:chExt cx="1863681" cy="921598"/>
          </a:xfrm>
        </p:grpSpPr>
        <p:pic>
          <p:nvPicPr>
            <p:cNvPr id="37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비트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3620807" y="1750314"/>
            <a:ext cx="4678490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바이트가 정보 용량의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단위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킬로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메가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기가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테라 등은 그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크기를 표현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킬로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(Kilo)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는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2</a:t>
            </a:r>
            <a:r>
              <a:rPr lang="en-US" altLang="ko-KR" sz="1200" baseline="30000" dirty="0">
                <a:solidFill>
                  <a:prstClr val="black"/>
                </a:solidFill>
                <a:latin typeface="+mn-ea"/>
              </a:rPr>
              <a:t>10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을 의미하며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1024</a:t>
            </a:r>
            <a:endParaRPr lang="ko-KR" altLang="en-US" sz="12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8954" y="1123146"/>
            <a:ext cx="3999138" cy="797160"/>
            <a:chOff x="5169019" y="1700803"/>
            <a:chExt cx="1863681" cy="921597"/>
          </a:xfrm>
        </p:grpSpPr>
        <p:pic>
          <p:nvPicPr>
            <p:cNvPr id="41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9" y="1700803"/>
              <a:ext cx="1863681" cy="921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 Box 10"/>
            <p:cNvSpPr txBox="1">
              <a:spLocks noChangeArrowheads="1"/>
            </p:cNvSpPr>
            <p:nvPr/>
          </p:nvSpPr>
          <p:spPr bwMode="auto">
            <a:xfrm>
              <a:off x="5382563" y="1976941"/>
              <a:ext cx="1281457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바이트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99" y="2579102"/>
            <a:ext cx="5435783" cy="22547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20" y="2945289"/>
            <a:ext cx="3008329" cy="16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아스키코드와 유니코드 </a:t>
            </a:r>
            <a:endParaRPr lang="ko-KR" altLang="en-US" dirty="0"/>
          </a:p>
        </p:txBody>
      </p:sp>
      <p:sp>
        <p:nvSpPr>
          <p:cNvPr id="29" name="AutoShape 177" descr="6"/>
          <p:cNvSpPr>
            <a:spLocks noChangeArrowheads="1"/>
          </p:cNvSpPr>
          <p:nvPr/>
        </p:nvSpPr>
        <p:spPr bwMode="auto">
          <a:xfrm>
            <a:off x="102929" y="1636480"/>
            <a:ext cx="8956011" cy="4860012"/>
          </a:xfrm>
          <a:prstGeom prst="roundRect">
            <a:avLst>
              <a:gd name="adj" fmla="val 3315"/>
            </a:avLst>
          </a:prstGeom>
          <a:blipFill dpi="0" rotWithShape="0">
            <a:blip r:embed="rId3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1" name="AutoShape 149"/>
          <p:cNvSpPr>
            <a:spLocks noChangeArrowheads="1"/>
          </p:cNvSpPr>
          <p:nvPr/>
        </p:nvSpPr>
        <p:spPr bwMode="auto">
          <a:xfrm rot="10800000">
            <a:off x="2775097" y="1526583"/>
            <a:ext cx="3471633" cy="104238"/>
          </a:xfrm>
          <a:custGeom>
            <a:avLst/>
            <a:gdLst>
              <a:gd name="T0" fmla="*/ 109 w 21600"/>
              <a:gd name="T1" fmla="*/ 0 h 21600"/>
              <a:gd name="T2" fmla="*/ 55 w 21600"/>
              <a:gd name="T3" fmla="*/ 0 h 21600"/>
              <a:gd name="T4" fmla="*/ 1 w 21600"/>
              <a:gd name="T5" fmla="*/ 0 h 21600"/>
              <a:gd name="T6" fmla="*/ 55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006 w 21600"/>
              <a:gd name="T13" fmla="*/ 1838 h 21600"/>
              <a:gd name="T14" fmla="*/ 19594 w 21600"/>
              <a:gd name="T15" fmla="*/ 1976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416" y="21600"/>
                </a:lnTo>
                <a:lnTo>
                  <a:pt x="21184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0" tIns="0" rIns="0" bIns="0" anchor="ctr"/>
          <a:lstStyle/>
          <a:p>
            <a:pPr algn="ctr"/>
            <a:endParaRPr lang="ko-KR" altLang="ko-KR" sz="1200" b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3614" y="2299898"/>
            <a:ext cx="4038810" cy="2954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아스키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(ASCII: American Standard Code for Information Interchange)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코드는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1967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년에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표준으로 제정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1986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년에 마지막으로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개정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아스키는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초창기에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7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비트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인코딩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(8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비트중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7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비트만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데이터 비트로 사용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33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개의 출력 불가능한 제어문자들과 공백을 비롯한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95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개의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출력 가능한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문자들로 이루어져 총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128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개의 코드로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구성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8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비트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인코딩을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사용하도록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확장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아스키코드값이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주로 그래픽에 관련된 문자와 선 그리기에 관련된 문자가 추가되어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256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개로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확장</a:t>
            </a:r>
            <a:endParaRPr lang="ko-KR" altLang="en-US" sz="12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916856" y="2168526"/>
            <a:ext cx="457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20452" y="1648345"/>
            <a:ext cx="2391318" cy="797160"/>
            <a:chOff x="5169020" y="1700804"/>
            <a:chExt cx="1863681" cy="921598"/>
          </a:xfrm>
        </p:grpSpPr>
        <p:pic>
          <p:nvPicPr>
            <p:cNvPr id="37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아스키코드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605319" y="2267159"/>
            <a:ext cx="4038810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유니코드는 전 세계의 모든 문자를 컴퓨터에서 일관되게 표현하고 다룰 수 있도록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설계된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산업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표준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유니코드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협회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(Unicode Consortium)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가 제정하여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1991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년 버전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1.0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이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발표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동양권의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컴퓨터 관련 시장을 쉽게 접근하기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위해서도 미국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등의 유수의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S/W, H/W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업체에게 문자 코드 문제는 가장 시급하게 해결되어야 할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걸림돌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전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세계의 문자를 모두 표현하기 위해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바이트 즉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16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비트로 확장된 코드 체계가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유니코드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1996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65,536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자의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코드영역을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언어학적으로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분류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한글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완성자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11,172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자의 한글과 중국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일본을 포함해 세계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유수의 언어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문자를 배열해 만든 유니코드는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국제표준화기구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(ISO: International Organization for Standardization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에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상정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확정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현재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계속 수정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보완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387408" y="1636480"/>
            <a:ext cx="2481082" cy="797160"/>
            <a:chOff x="5169019" y="1700803"/>
            <a:chExt cx="1863681" cy="921597"/>
          </a:xfrm>
        </p:grpSpPr>
        <p:pic>
          <p:nvPicPr>
            <p:cNvPr id="41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9" y="1700803"/>
              <a:ext cx="1863681" cy="921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 Box 10"/>
            <p:cNvSpPr txBox="1">
              <a:spLocks noChangeArrowheads="1"/>
            </p:cNvSpPr>
            <p:nvPr/>
          </p:nvSpPr>
          <p:spPr bwMode="auto">
            <a:xfrm>
              <a:off x="5382563" y="1976941"/>
              <a:ext cx="1281457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유니코드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329874" y="929827"/>
            <a:ext cx="8571053" cy="640767"/>
          </a:xfrm>
        </p:spPr>
        <p:txBody>
          <a:bodyPr>
            <a:normAutofit/>
          </a:bodyPr>
          <a:lstStyle/>
          <a:p>
            <a:r>
              <a:rPr lang="ko-KR" altLang="en-US" sz="1800" b="0" dirty="0" smtClean="0"/>
              <a:t>문자를 하나의 숫자인 코드로 지정하여 처리하는 방식</a:t>
            </a:r>
            <a:endParaRPr lang="en-US" altLang="ko-KR" sz="1800" b="0" dirty="0" smtClean="0"/>
          </a:p>
          <a:p>
            <a:pPr lvl="1"/>
            <a:r>
              <a:rPr lang="ko-KR" altLang="en-US" sz="1400" dirty="0" smtClean="0"/>
              <a:t>문자 </a:t>
            </a:r>
            <a:r>
              <a:rPr lang="en-US" altLang="ko-KR" sz="1400" dirty="0" smtClean="0"/>
              <a:t>‘A’: 0100 0001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42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8802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프로그램 구현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과정과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/>
            </a:r>
            <a:b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</a:b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    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통합개발환경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77" descr="6"/>
          <p:cNvSpPr>
            <a:spLocks noChangeArrowheads="1"/>
          </p:cNvSpPr>
          <p:nvPr/>
        </p:nvSpPr>
        <p:spPr bwMode="auto">
          <a:xfrm>
            <a:off x="102929" y="984149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프로그램 구현 과정 </a:t>
            </a:r>
            <a:r>
              <a:rPr lang="en-US" altLang="ko-KR" dirty="0"/>
              <a:t>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grpSp>
        <p:nvGrpSpPr>
          <p:cNvPr id="8" name="Group 148"/>
          <p:cNvGrpSpPr>
            <a:grpSpLocks/>
          </p:cNvGrpSpPr>
          <p:nvPr/>
        </p:nvGrpSpPr>
        <p:grpSpPr bwMode="auto">
          <a:xfrm>
            <a:off x="2775097" y="880411"/>
            <a:ext cx="3471633" cy="301625"/>
            <a:chOff x="1439" y="3891"/>
            <a:chExt cx="1540" cy="136"/>
          </a:xfrm>
          <a:solidFill>
            <a:srgbClr val="0066CC"/>
          </a:solidFill>
        </p:grpSpPr>
        <p:sp>
          <p:nvSpPr>
            <p:cNvPr id="9" name="AutoShape 149"/>
            <p:cNvSpPr>
              <a:spLocks noChangeArrowheads="1"/>
            </p:cNvSpPr>
            <p:nvPr/>
          </p:nvSpPr>
          <p:spPr bwMode="auto">
            <a:xfrm rot="10800000">
              <a:off x="1439" y="3891"/>
              <a:ext cx="1540" cy="47"/>
            </a:xfrm>
            <a:custGeom>
              <a:avLst/>
              <a:gdLst>
                <a:gd name="T0" fmla="*/ 109 w 21600"/>
                <a:gd name="T1" fmla="*/ 0 h 21600"/>
                <a:gd name="T2" fmla="*/ 55 w 21600"/>
                <a:gd name="T3" fmla="*/ 0 h 21600"/>
                <a:gd name="T4" fmla="*/ 1 w 21600"/>
                <a:gd name="T5" fmla="*/ 0 h 21600"/>
                <a:gd name="T6" fmla="*/ 5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06 w 21600"/>
                <a:gd name="T13" fmla="*/ 1838 h 21600"/>
                <a:gd name="T14" fmla="*/ 19594 w 21600"/>
                <a:gd name="T15" fmla="*/ 19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6" y="21600"/>
                  </a:lnTo>
                  <a:lnTo>
                    <a:pt x="21184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/>
            <a:p>
              <a:pPr algn="ctr"/>
              <a:endParaRPr lang="ko-KR" altLang="ko-KR" sz="12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AutoShape 150"/>
            <p:cNvSpPr>
              <a:spLocks noChangeArrowheads="1"/>
            </p:cNvSpPr>
            <p:nvPr/>
          </p:nvSpPr>
          <p:spPr bwMode="auto">
            <a:xfrm>
              <a:off x="1466" y="3891"/>
              <a:ext cx="1477" cy="136"/>
            </a:xfrm>
            <a:custGeom>
              <a:avLst/>
              <a:gdLst>
                <a:gd name="T0" fmla="*/ 98 w 21600"/>
                <a:gd name="T1" fmla="*/ 0 h 21600"/>
                <a:gd name="T2" fmla="*/ 51 w 21600"/>
                <a:gd name="T3" fmla="*/ 1 h 21600"/>
                <a:gd name="T4" fmla="*/ 3 w 21600"/>
                <a:gd name="T5" fmla="*/ 0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13 w 21600"/>
                <a:gd name="T13" fmla="*/ 2382 h 21600"/>
                <a:gd name="T14" fmla="*/ 19187 w 21600"/>
                <a:gd name="T15" fmla="*/ 192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14" y="21600"/>
                  </a:lnTo>
                  <a:lnTo>
                    <a:pt x="2038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프로그램 구현 과정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10188" y="1714682"/>
            <a:ext cx="7916948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프로그램을 구현하기 위해서는 프로그램구상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소스편집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컴파일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링크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실행의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단계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간단한 프로그램은 하나의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소스파일로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구성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프로그램이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커진다면 여러 개의 소스파일로 구성하는 것이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효율적</a:t>
            </a:r>
            <a:endParaRPr lang="ko-KR" altLang="en-US" sz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892472" y="1266318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1411" y="1087512"/>
            <a:ext cx="4156477" cy="797160"/>
            <a:chOff x="5169020" y="1700804"/>
            <a:chExt cx="1863681" cy="921598"/>
          </a:xfrm>
        </p:grpSpPr>
        <p:pic>
          <p:nvPicPr>
            <p:cNvPr id="18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5566669" y="1976942"/>
              <a:ext cx="1247366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프로그래밍 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언어는 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C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로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선정 가정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51" y="2321149"/>
            <a:ext cx="5903829" cy="410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2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프로그램 구현 과정 </a:t>
            </a:r>
            <a:r>
              <a:rPr lang="en-US" altLang="ko-KR" dirty="0"/>
              <a:t>5</a:t>
            </a:r>
            <a:r>
              <a:rPr lang="ko-KR" altLang="en-US" dirty="0"/>
              <a:t>단계</a:t>
            </a:r>
            <a:r>
              <a:rPr lang="en-US" altLang="ko-KR" dirty="0" smtClean="0"/>
              <a:t>(2)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직사각형 99"/>
          <p:cNvSpPr>
            <a:spLocks noChangeArrowheads="1"/>
          </p:cNvSpPr>
          <p:nvPr/>
        </p:nvSpPr>
        <p:spPr bwMode="auto">
          <a:xfrm>
            <a:off x="401002" y="1364495"/>
            <a:ext cx="4053854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 fontAlgn="auto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ea typeface="맑은 고딕"/>
              </a:rPr>
              <a:t>소스코드는 </a:t>
            </a:r>
            <a:r>
              <a:rPr lang="ko-KR" altLang="en-US" sz="1200" b="1" dirty="0">
                <a:ea typeface="맑은 고딕"/>
              </a:rPr>
              <a:t>선정된 프로그래밍 언어인 </a:t>
            </a:r>
            <a:r>
              <a:rPr lang="en-US" altLang="ko-KR" sz="1200" b="1" dirty="0">
                <a:ea typeface="맑은 고딕"/>
              </a:rPr>
              <a:t>C </a:t>
            </a:r>
            <a:r>
              <a:rPr lang="ko-KR" altLang="en-US" sz="1200" b="1" dirty="0">
                <a:ea typeface="맑은 고딕"/>
              </a:rPr>
              <a:t>프로그램 </a:t>
            </a:r>
            <a:r>
              <a:rPr lang="ko-KR" altLang="en-US" sz="1200" b="1" dirty="0" smtClean="0">
                <a:ea typeface="맑은 고딕"/>
              </a:rPr>
              <a:t>자체로 </a:t>
            </a:r>
            <a:r>
              <a:rPr lang="ko-KR" altLang="en-US" sz="1200" b="1" dirty="0">
                <a:ea typeface="맑은 고딕"/>
              </a:rPr>
              <a:t>만든 일련의 명령문을 </a:t>
            </a:r>
            <a:r>
              <a:rPr lang="ko-KR" altLang="en-US" sz="1200" b="1" dirty="0" smtClean="0">
                <a:ea typeface="맑은 고딕"/>
              </a:rPr>
              <a:t>의미</a:t>
            </a:r>
            <a:endParaRPr lang="en-US" altLang="ko-KR" sz="1200" b="1" dirty="0" smtClean="0">
              <a:ea typeface="맑은 고딕"/>
            </a:endParaRPr>
          </a:p>
          <a:p>
            <a:pPr marL="171450" indent="-171450" fontAlgn="auto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맑은 고딕"/>
              </a:rPr>
              <a:t>소스파일</a:t>
            </a:r>
            <a:r>
              <a:rPr lang="en-US" altLang="ko-KR" sz="1200" b="1" dirty="0">
                <a:ea typeface="맑은 고딕"/>
              </a:rPr>
              <a:t>(source file</a:t>
            </a:r>
            <a:r>
              <a:rPr lang="en-US" altLang="ko-KR" sz="1200" b="1" dirty="0" smtClean="0">
                <a:ea typeface="맑은 고딕"/>
              </a:rPr>
              <a:t>)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7030A0"/>
                </a:solidFill>
                <a:ea typeface="맑은 고딕"/>
              </a:rPr>
              <a:t>C</a:t>
            </a:r>
            <a:r>
              <a:rPr lang="ko-KR" altLang="en-US" sz="1200" b="1" dirty="0">
                <a:solidFill>
                  <a:srgbClr val="7030A0"/>
                </a:solidFill>
                <a:ea typeface="맑은 고딕"/>
              </a:rPr>
              <a:t>와 같은 프로그래밍 언어로 </a:t>
            </a:r>
            <a:r>
              <a:rPr lang="ko-KR" altLang="en-US" sz="1200" b="1" dirty="0" smtClean="0">
                <a:solidFill>
                  <a:srgbClr val="7030A0"/>
                </a:solidFill>
                <a:ea typeface="맑은 고딕"/>
              </a:rPr>
              <a:t>원하는 일련의 </a:t>
            </a:r>
            <a:r>
              <a:rPr lang="ko-KR" altLang="en-US" sz="1200" b="1" dirty="0">
                <a:solidFill>
                  <a:srgbClr val="7030A0"/>
                </a:solidFill>
                <a:ea typeface="맑은 고딕"/>
              </a:rPr>
              <a:t>명령어가 저장된 </a:t>
            </a:r>
            <a:r>
              <a:rPr lang="ko-KR" altLang="en-US" sz="1200" b="1" dirty="0" smtClean="0">
                <a:solidFill>
                  <a:srgbClr val="7030A0"/>
                </a:solidFill>
                <a:ea typeface="맑은 고딕"/>
              </a:rPr>
              <a:t>파일</a:t>
            </a:r>
            <a:r>
              <a:rPr lang="en-US" altLang="ko-KR" sz="1200" b="1" dirty="0" smtClean="0">
                <a:solidFill>
                  <a:srgbClr val="7030A0"/>
                </a:solidFill>
                <a:ea typeface="맑은 고딕"/>
              </a:rPr>
              <a:t>, </a:t>
            </a:r>
            <a:r>
              <a:rPr lang="ko-KR" altLang="en-US" sz="1200" b="1" dirty="0" smtClean="0">
                <a:solidFill>
                  <a:srgbClr val="7030A0"/>
                </a:solidFill>
                <a:ea typeface="맑은 고딕"/>
              </a:rPr>
              <a:t>텍스트파일로 </a:t>
            </a:r>
            <a:r>
              <a:rPr lang="ko-KR" altLang="en-US" sz="1200" b="1" dirty="0">
                <a:solidFill>
                  <a:srgbClr val="7030A0"/>
                </a:solidFill>
                <a:ea typeface="맑은 고딕"/>
              </a:rPr>
              <a:t>저장</a:t>
            </a:r>
            <a:endParaRPr lang="en-US" altLang="ko-KR" sz="1200" b="1" dirty="0" smtClean="0">
              <a:solidFill>
                <a:srgbClr val="7030A0"/>
              </a:solidFill>
              <a:ea typeface="맑은 고딕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56856" y="843586"/>
            <a:ext cx="2925256" cy="797160"/>
            <a:chOff x="5169024" y="1700808"/>
            <a:chExt cx="1863682" cy="921600"/>
          </a:xfrm>
        </p:grpSpPr>
        <p:pic>
          <p:nvPicPr>
            <p:cNvPr id="11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4" y="1700808"/>
              <a:ext cx="1863682" cy="92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5385380" y="1972605"/>
              <a:ext cx="1337869" cy="249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프로그램 구상과 소스편집</a:t>
              </a:r>
              <a:endParaRPr kumimoji="0" lang="ko-KR" altLang="en-US" sz="14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56856" y="2407598"/>
            <a:ext cx="1754824" cy="797160"/>
            <a:chOff x="256856" y="2176532"/>
            <a:chExt cx="1754824" cy="797160"/>
          </a:xfrm>
        </p:grpSpPr>
        <p:pic>
          <p:nvPicPr>
            <p:cNvPr id="13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56" y="2176532"/>
              <a:ext cx="1754824" cy="79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745850" y="2423821"/>
              <a:ext cx="53860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컴파일</a:t>
              </a:r>
              <a:endParaRPr kumimoji="0" lang="ko-KR" altLang="en-US" sz="14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15" name="Picture 5" descr="H:\____★입찰제안서★___\ _★신규입찰제안서\★세종스마트스쿨 3차\2_디자인작업소스\_표지 디자인\발표자료\_내용디자인\이미지\이미지들\t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77" y="3996066"/>
            <a:ext cx="1754824" cy="79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627308" y="4231163"/>
            <a:ext cx="9601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b="1" dirty="0" smtClean="0">
                <a:solidFill>
                  <a:schemeClr val="bg1"/>
                </a:solidFill>
                <a:latin typeface="+mn-ea"/>
                <a:ea typeface="+mn-ea"/>
              </a:rPr>
              <a:t>링크와 실행</a:t>
            </a:r>
            <a:endParaRPr kumimoji="0" lang="ko-KR" altLang="en-US" sz="1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직사각형 99"/>
          <p:cNvSpPr>
            <a:spLocks noChangeArrowheads="1"/>
          </p:cNvSpPr>
          <p:nvPr/>
        </p:nvSpPr>
        <p:spPr bwMode="auto">
          <a:xfrm>
            <a:off x="394906" y="2991545"/>
            <a:ext cx="4053854" cy="105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 fontAlgn="auto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ea typeface="맑은 고딕"/>
              </a:rPr>
              <a:t>소스파일에서 </a:t>
            </a:r>
            <a:r>
              <a:rPr lang="ko-KR" altLang="en-US" sz="1200" b="1" dirty="0">
                <a:ea typeface="맑은 고딕"/>
              </a:rPr>
              <a:t>기계어로 작성된 </a:t>
            </a:r>
            <a:r>
              <a:rPr lang="ko-KR" altLang="en-US" sz="1200" b="1" dirty="0" smtClean="0">
                <a:ea typeface="맑은 고딕"/>
              </a:rPr>
              <a:t>목적파일</a:t>
            </a:r>
            <a:r>
              <a:rPr lang="en-US" altLang="ko-KR" sz="1200" b="1" dirty="0">
                <a:ea typeface="맑은 고딕"/>
              </a:rPr>
              <a:t>(object file)</a:t>
            </a:r>
            <a:r>
              <a:rPr lang="ko-KR" altLang="en-US" sz="1200" b="1" dirty="0">
                <a:ea typeface="맑은 고딕"/>
              </a:rPr>
              <a:t>을 만들어내는 </a:t>
            </a:r>
            <a:r>
              <a:rPr lang="ko-KR" altLang="en-US" sz="1200" b="1" dirty="0" smtClean="0">
                <a:ea typeface="맑은 고딕"/>
              </a:rPr>
              <a:t>과정</a:t>
            </a:r>
            <a:endParaRPr lang="en-US" altLang="ko-KR" sz="1200" b="1" dirty="0" smtClean="0">
              <a:ea typeface="맑은 고딕"/>
            </a:endParaRPr>
          </a:p>
          <a:p>
            <a:pPr marL="171450" indent="-171450" fontAlgn="auto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맑은 고딕"/>
              </a:rPr>
              <a:t>컴파일러에 의해 처리되기 전의 프로그램을 소스코드</a:t>
            </a:r>
            <a:r>
              <a:rPr lang="en-US" altLang="ko-KR" sz="1200" b="1" dirty="0">
                <a:ea typeface="맑은 고딕"/>
              </a:rPr>
              <a:t>(source code)</a:t>
            </a:r>
            <a:r>
              <a:rPr lang="ko-KR" altLang="en-US" sz="1200" b="1" dirty="0">
                <a:ea typeface="맑은 고딕"/>
              </a:rPr>
              <a:t>라면 컴파일러에 의해 </a:t>
            </a:r>
            <a:r>
              <a:rPr lang="ko-KR" altLang="en-US" sz="1200" b="1" dirty="0" smtClean="0">
                <a:ea typeface="맑은 고딕"/>
              </a:rPr>
              <a:t>기계어로 </a:t>
            </a:r>
            <a:r>
              <a:rPr lang="ko-KR" altLang="en-US" sz="1200" b="1" dirty="0">
                <a:ea typeface="맑은 고딕"/>
              </a:rPr>
              <a:t>번역된 프로그램은 목적코드</a:t>
            </a:r>
            <a:r>
              <a:rPr lang="en-US" altLang="ko-KR" sz="1200" b="1" dirty="0">
                <a:ea typeface="맑은 고딕"/>
              </a:rPr>
              <a:t>(object code</a:t>
            </a:r>
            <a:r>
              <a:rPr lang="en-US" altLang="ko-KR" sz="1200" b="1" dirty="0" smtClean="0">
                <a:ea typeface="맑은 고딕"/>
              </a:rPr>
              <a:t>)</a:t>
            </a:r>
          </a:p>
        </p:txBody>
      </p:sp>
      <p:sp>
        <p:nvSpPr>
          <p:cNvPr id="20" name="직사각형 99"/>
          <p:cNvSpPr>
            <a:spLocks noChangeArrowheads="1"/>
          </p:cNvSpPr>
          <p:nvPr/>
        </p:nvSpPr>
        <p:spPr bwMode="auto">
          <a:xfrm>
            <a:off x="394335" y="4527271"/>
            <a:ext cx="4053854" cy="1500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 fontAlgn="auto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ea typeface="맑은 고딕"/>
              </a:rPr>
              <a:t>링커</a:t>
            </a:r>
            <a:r>
              <a:rPr lang="en-US" altLang="ko-KR" sz="1200" b="1" dirty="0">
                <a:ea typeface="맑은 고딕"/>
              </a:rPr>
              <a:t>(linker</a:t>
            </a:r>
            <a:r>
              <a:rPr lang="en-US" altLang="ko-KR" sz="1200" b="1" dirty="0" smtClean="0">
                <a:ea typeface="맑은 고딕"/>
              </a:rPr>
              <a:t>)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7030A0"/>
                </a:solidFill>
                <a:ea typeface="맑은 고딕"/>
              </a:rPr>
              <a:t>하나 </a:t>
            </a:r>
            <a:r>
              <a:rPr lang="ko-KR" altLang="en-US" sz="1200" b="1" dirty="0">
                <a:solidFill>
                  <a:srgbClr val="7030A0"/>
                </a:solidFill>
                <a:ea typeface="맑은 고딕"/>
              </a:rPr>
              <a:t>이상의 목적파일과 라이브러리를 포함시켜 </a:t>
            </a:r>
            <a:r>
              <a:rPr lang="ko-KR" altLang="en-US" sz="1200" b="1" dirty="0" smtClean="0">
                <a:solidFill>
                  <a:srgbClr val="7030A0"/>
                </a:solidFill>
                <a:ea typeface="맑은 고딕"/>
              </a:rPr>
              <a:t>하나의 </a:t>
            </a:r>
            <a:r>
              <a:rPr lang="ko-KR" altLang="en-US" sz="1200" b="1" dirty="0">
                <a:solidFill>
                  <a:srgbClr val="7030A0"/>
                </a:solidFill>
                <a:ea typeface="맑은 고딕"/>
              </a:rPr>
              <a:t>실행파일</a:t>
            </a:r>
            <a:r>
              <a:rPr lang="en-US" altLang="ko-KR" sz="1200" b="1" dirty="0">
                <a:solidFill>
                  <a:srgbClr val="7030A0"/>
                </a:solidFill>
                <a:ea typeface="맑은 고딕"/>
              </a:rPr>
              <a:t>(execute file)</a:t>
            </a:r>
            <a:r>
              <a:rPr lang="ko-KR" altLang="en-US" sz="1200" b="1" dirty="0">
                <a:solidFill>
                  <a:srgbClr val="7030A0"/>
                </a:solidFill>
                <a:ea typeface="맑은 고딕"/>
              </a:rPr>
              <a:t>로 만들어 주는 </a:t>
            </a:r>
            <a:r>
              <a:rPr lang="ko-KR" altLang="en-US" sz="1200" b="1" dirty="0" smtClean="0">
                <a:solidFill>
                  <a:srgbClr val="7030A0"/>
                </a:solidFill>
                <a:ea typeface="맑은 고딕"/>
              </a:rPr>
              <a:t>프로그램</a:t>
            </a:r>
            <a:endParaRPr lang="en-US" altLang="ko-KR" sz="1200" b="1" dirty="0" smtClean="0">
              <a:solidFill>
                <a:srgbClr val="7030A0"/>
              </a:solidFill>
              <a:ea typeface="맑은 고딕"/>
            </a:endParaRPr>
          </a:p>
          <a:p>
            <a:pPr marL="171450" indent="-171450" fontAlgn="auto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맑은 고딕"/>
              </a:rPr>
              <a:t>라이브러리</a:t>
            </a:r>
            <a:r>
              <a:rPr lang="en-US" altLang="ko-KR" sz="1200" b="1" dirty="0">
                <a:ea typeface="맑은 고딕"/>
              </a:rPr>
              <a:t>(library</a:t>
            </a:r>
            <a:r>
              <a:rPr lang="en-US" altLang="ko-KR" sz="1200" b="1" dirty="0" smtClean="0">
                <a:ea typeface="맑은 고딕"/>
              </a:rPr>
              <a:t>)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7030A0"/>
                </a:solidFill>
                <a:ea typeface="맑은 고딕"/>
              </a:rPr>
              <a:t>개발환경에서 </a:t>
            </a:r>
            <a:r>
              <a:rPr lang="ko-KR" altLang="en-US" sz="1200" b="1" dirty="0">
                <a:solidFill>
                  <a:srgbClr val="7030A0"/>
                </a:solidFill>
                <a:ea typeface="맑은 고딕"/>
              </a:rPr>
              <a:t>미리 만들어 </a:t>
            </a:r>
            <a:r>
              <a:rPr lang="ko-KR" altLang="en-US" sz="1200" b="1" dirty="0" err="1">
                <a:solidFill>
                  <a:srgbClr val="7030A0"/>
                </a:solidFill>
                <a:ea typeface="맑은 고딕"/>
              </a:rPr>
              <a:t>컴파일해</a:t>
            </a:r>
            <a:r>
              <a:rPr lang="ko-KR" altLang="en-US" sz="1200" b="1" dirty="0">
                <a:solidFill>
                  <a:srgbClr val="7030A0"/>
                </a:solidFill>
                <a:ea typeface="맑은 고딕"/>
              </a:rPr>
              <a:t> 저장해 놓는데</a:t>
            </a:r>
            <a:r>
              <a:rPr lang="en-US" altLang="ko-KR" sz="1200" b="1" dirty="0">
                <a:solidFill>
                  <a:srgbClr val="7030A0"/>
                </a:solidFill>
                <a:ea typeface="맑은 고딕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ea typeface="맑은 고딕"/>
              </a:rPr>
              <a:t>이 모듈을 라이브러리</a:t>
            </a:r>
            <a:r>
              <a:rPr lang="en-US" altLang="ko-KR" sz="1200" b="1" dirty="0">
                <a:solidFill>
                  <a:srgbClr val="7030A0"/>
                </a:solidFill>
                <a:ea typeface="맑은 고딕"/>
              </a:rPr>
              <a:t>(library</a:t>
            </a:r>
            <a:r>
              <a:rPr lang="en-US" altLang="ko-KR" sz="1200" b="1" dirty="0" smtClean="0">
                <a:solidFill>
                  <a:srgbClr val="7030A0"/>
                </a:solidFill>
                <a:ea typeface="맑은 고딕"/>
              </a:rPr>
              <a:t>)</a:t>
            </a:r>
            <a:r>
              <a:rPr lang="ko-KR" altLang="en-US" sz="1200" b="1" dirty="0" smtClean="0">
                <a:solidFill>
                  <a:srgbClr val="7030A0"/>
                </a:solidFill>
                <a:ea typeface="맑은 고딕"/>
              </a:rPr>
              <a:t>라 칭함</a:t>
            </a:r>
            <a:endParaRPr lang="en-US" altLang="ko-KR" sz="1200" b="1" dirty="0" smtClean="0">
              <a:solidFill>
                <a:srgbClr val="7030A0"/>
              </a:solidFill>
              <a:ea typeface="맑은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39" y="3904496"/>
            <a:ext cx="4498361" cy="26279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39" y="1425872"/>
            <a:ext cx="4498361" cy="22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10389</TotalTime>
  <Words>1501</Words>
  <Application>Microsoft Office PowerPoint</Application>
  <PresentationFormat>화면 슬라이드 쇼(4:3)</PresentationFormat>
  <Paragraphs>242</Paragraphs>
  <Slides>25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27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queue</cp:lastModifiedBy>
  <cp:revision>426</cp:revision>
  <cp:lastPrinted>2016-01-08T05:49:29Z</cp:lastPrinted>
  <dcterms:created xsi:type="dcterms:W3CDTF">2013-05-23T04:26:30Z</dcterms:created>
  <dcterms:modified xsi:type="dcterms:W3CDTF">2018-09-09T02:41:06Z</dcterms:modified>
</cp:coreProperties>
</file>